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6" autoAdjust="0"/>
    <p:restoredTop sz="94719" autoAdjust="0"/>
  </p:normalViewPr>
  <p:slideViewPr>
    <p:cSldViewPr snapToGrid="0" snapToObjects="1">
      <p:cViewPr varScale="1">
        <p:scale>
          <a:sx n="160" d="100"/>
          <a:sy n="160" d="100"/>
        </p:scale>
        <p:origin x="240" y="17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2/26/24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2/26/24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2/26/24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2/26/24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2/26/24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2/26/24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2/26/24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marL="0" lvl="0" indent="0">
              <a:buNone/>
            </a:pPr>
            <a:r>
              <a:t>Project 1</a:t>
            </a:r>
          </a:p>
        </p:txBody>
      </p:sp>
      <p:sp>
        <p:nvSpPr>
          <p:cNvPr id="3" name="Subtitle 2"/>
          <p:cNvSpPr>
            <a:spLocks noGrp="1"/>
          </p:cNvSpPr>
          <p:nvPr>
            <p:ph type="subTitle" idx="1"/>
          </p:nvPr>
        </p:nvSpPr>
        <p:spPr>
          <a:xfrm>
            <a:off x="1371600" y="2914650"/>
            <a:ext cx="6400800" cy="1314450"/>
          </a:xfrm>
        </p:spPr>
        <p:txBody>
          <a:bodyPr/>
          <a:lstStyle/>
          <a:p>
            <a:pPr marL="0" lvl="0" indent="0">
              <a:buNone/>
            </a:pPr>
            <a:r>
              <a:t>FINA 6333 – Spring 2024</a:t>
            </a:r>
            <a:br/>
            <a:br/>
            <a:r>
              <a:t>J.P. More-Gain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b="1" dirty="0"/>
              <a:t>Cumulative Plot</a:t>
            </a:r>
          </a:p>
        </p:txBody>
      </p:sp>
      <p:pic>
        <p:nvPicPr>
          <p:cNvPr id="3" name="Picture 1" descr="project_1_feb25_files/figure-pptx/cell-14-output-1.png"/>
          <p:cNvPicPr>
            <a:picLocks noGrp="1" noChangeAspect="1"/>
          </p:cNvPicPr>
          <p:nvPr/>
        </p:nvPicPr>
        <p:blipFill>
          <a:blip r:embed="rId2"/>
          <a:stretch>
            <a:fillRect/>
          </a:stretch>
        </p:blipFill>
        <p:spPr bwMode="auto">
          <a:xfrm>
            <a:off x="1320800" y="1193800"/>
            <a:ext cx="6489700" cy="3390900"/>
          </a:xfrm>
          <a:prstGeom prst="rect">
            <a:avLst/>
          </a:prstGeom>
          <a:noFill/>
          <a:ln w="9525">
            <a:noFill/>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Statistics of all strategies</a:t>
            </a:r>
          </a:p>
        </p:txBody>
      </p:sp>
      <p:graphicFrame>
        <p:nvGraphicFramePr>
          <p:cNvPr id="6" name="Content Placeholder 5"/>
          <p:cNvGraphicFramePr>
            <a:graphicFrameLocks noGrp="1"/>
          </p:cNvGraphicFramePr>
          <p:nvPr>
            <p:ph idx="1"/>
          </p:nvPr>
        </p:nvGraphicFramePr>
        <p:xfrm>
          <a:off x="457200" y="1193800"/>
          <a:ext cx="8191500" cy="2583180"/>
        </p:xfrm>
        <a:graphic>
          <a:graphicData uri="http://schemas.openxmlformats.org/drawingml/2006/table">
            <a:tbl>
              <a:tblPr firstRow="1" bandRow="1">
                <a:tableStyleId>{5C22544A-7EE6-4342-B048-85BDC9FD1C3A}</a:tableStyleId>
              </a:tblPr>
              <a:tblGrid>
                <a:gridCol w="1638300">
                  <a:extLst>
                    <a:ext uri="{9D8B030D-6E8A-4147-A177-3AD203B41FA5}">
                      <a16:colId xmlns:a16="http://schemas.microsoft.com/office/drawing/2014/main" val="20000"/>
                    </a:ext>
                  </a:extLst>
                </a:gridCol>
                <a:gridCol w="1638300">
                  <a:extLst>
                    <a:ext uri="{9D8B030D-6E8A-4147-A177-3AD203B41FA5}">
                      <a16:colId xmlns:a16="http://schemas.microsoft.com/office/drawing/2014/main" val="20001"/>
                    </a:ext>
                  </a:extLst>
                </a:gridCol>
                <a:gridCol w="1638300">
                  <a:extLst>
                    <a:ext uri="{9D8B030D-6E8A-4147-A177-3AD203B41FA5}">
                      <a16:colId xmlns:a16="http://schemas.microsoft.com/office/drawing/2014/main" val="20002"/>
                    </a:ext>
                  </a:extLst>
                </a:gridCol>
                <a:gridCol w="1638300">
                  <a:extLst>
                    <a:ext uri="{9D8B030D-6E8A-4147-A177-3AD203B41FA5}">
                      <a16:colId xmlns:a16="http://schemas.microsoft.com/office/drawing/2014/main" val="20003"/>
                    </a:ext>
                  </a:extLst>
                </a:gridCol>
                <a:gridCol w="1638300">
                  <a:extLst>
                    <a:ext uri="{9D8B030D-6E8A-4147-A177-3AD203B41FA5}">
                      <a16:colId xmlns:a16="http://schemas.microsoft.com/office/drawing/2014/main" val="20004"/>
                    </a:ext>
                  </a:extLst>
                </a:gridCol>
              </a:tblGrid>
              <a:tr h="0">
                <a:tc>
                  <a:txBody>
                    <a:bodyPr/>
                    <a:lstStyle/>
                    <a:p>
                      <a:pPr marL="0" lvl="0" indent="0">
                        <a:buNone/>
                      </a:pPr>
                      <a:r>
                        <a:t>Metric</a:t>
                      </a:r>
                    </a:p>
                  </a:txBody>
                  <a:tcPr/>
                </a:tc>
                <a:tc>
                  <a:txBody>
                    <a:bodyPr/>
                    <a:lstStyle/>
                    <a:p>
                      <a:pPr marL="0" lvl="0" indent="0">
                        <a:buNone/>
                      </a:pPr>
                      <a:r>
                        <a:t>HODL</a:t>
                      </a:r>
                    </a:p>
                  </a:txBody>
                  <a:tcPr/>
                </a:tc>
                <a:tc>
                  <a:txBody>
                    <a:bodyPr/>
                    <a:lstStyle/>
                    <a:p>
                      <a:pPr marL="0" lvl="0" indent="0">
                        <a:buNone/>
                      </a:pPr>
                      <a:r>
                        <a:t>INTRADAY</a:t>
                      </a:r>
                    </a:p>
                  </a:txBody>
                  <a:tcPr/>
                </a:tc>
                <a:tc>
                  <a:txBody>
                    <a:bodyPr/>
                    <a:lstStyle/>
                    <a:p>
                      <a:pPr marL="0" lvl="0" indent="0">
                        <a:buNone/>
                      </a:pPr>
                      <a:r>
                        <a:t>OVERNIGHT</a:t>
                      </a:r>
                    </a:p>
                  </a:txBody>
                  <a:tcPr/>
                </a:tc>
                <a:tc>
                  <a:txBody>
                    <a:bodyPr/>
                    <a:lstStyle/>
                    <a:p>
                      <a:pPr marL="0" lvl="0" indent="0">
                        <a:buNone/>
                      </a:pPr>
                      <a:r>
                        <a:t>TRIMMING (n=3)</a:t>
                      </a:r>
                    </a:p>
                  </a:txBody>
                  <a:tcPr/>
                </a:tc>
                <a:extLst>
                  <a:ext uri="{0D108BD9-81ED-4DB2-BD59-A6C34878D82A}">
                    <a16:rowId xmlns:a16="http://schemas.microsoft.com/office/drawing/2014/main" val="10000"/>
                  </a:ext>
                </a:extLst>
              </a:tr>
              <a:tr h="0">
                <a:tc>
                  <a:txBody>
                    <a:bodyPr/>
                    <a:lstStyle/>
                    <a:p>
                      <a:pPr marL="0" lvl="0" indent="0">
                        <a:buNone/>
                      </a:pPr>
                      <a:r>
                        <a:t>Ending Value of Portfolio</a:t>
                      </a:r>
                    </a:p>
                  </a:txBody>
                  <a:tcPr/>
                </a:tc>
                <a:tc>
                  <a:txBody>
                    <a:bodyPr/>
                    <a:lstStyle/>
                    <a:p>
                      <a:pPr marL="0" lvl="0" indent="0">
                        <a:buNone/>
                      </a:pPr>
                      <a:r>
                        <a:t>$191,343.4133</a:t>
                      </a:r>
                    </a:p>
                  </a:txBody>
                  <a:tcPr/>
                </a:tc>
                <a:tc>
                  <a:txBody>
                    <a:bodyPr/>
                    <a:lstStyle/>
                    <a:p>
                      <a:pPr marL="0" lvl="0" indent="0">
                        <a:buNone/>
                      </a:pPr>
                      <a:r>
                        <a:t>$11,179.3483</a:t>
                      </a:r>
                    </a:p>
                  </a:txBody>
                  <a:tcPr/>
                </a:tc>
                <a:tc>
                  <a:txBody>
                    <a:bodyPr/>
                    <a:lstStyle/>
                    <a:p>
                      <a:pPr marL="0" lvl="0" indent="0">
                        <a:buNone/>
                      </a:pPr>
                      <a:r>
                        <a:t>$96,697.7442</a:t>
                      </a:r>
                    </a:p>
                  </a:txBody>
                  <a:tcPr/>
                </a:tc>
                <a:tc>
                  <a:txBody>
                    <a:bodyPr/>
                    <a:lstStyle/>
                    <a:p>
                      <a:pPr marL="0" lvl="0" indent="0">
                        <a:buNone/>
                      </a:pPr>
                      <a:r>
                        <a:t>$221,024.0311</a:t>
                      </a:r>
                    </a:p>
                  </a:txBody>
                  <a:tcPr/>
                </a:tc>
                <a:extLst>
                  <a:ext uri="{0D108BD9-81ED-4DB2-BD59-A6C34878D82A}">
                    <a16:rowId xmlns:a16="http://schemas.microsoft.com/office/drawing/2014/main" val="10001"/>
                  </a:ext>
                </a:extLst>
              </a:tr>
              <a:tr h="0">
                <a:tc>
                  <a:txBody>
                    <a:bodyPr/>
                    <a:lstStyle/>
                    <a:p>
                      <a:pPr marL="0" lvl="0" indent="0">
                        <a:buNone/>
                      </a:pPr>
                      <a:r>
                        <a:t>CAGR</a:t>
                      </a:r>
                    </a:p>
                  </a:txBody>
                  <a:tcPr/>
                </a:tc>
                <a:tc>
                  <a:txBody>
                    <a:bodyPr/>
                    <a:lstStyle/>
                    <a:p>
                      <a:pPr marL="0" lvl="0" indent="0">
                        <a:buNone/>
                      </a:pPr>
                      <a:r>
                        <a:t>10.31%</a:t>
                      </a:r>
                    </a:p>
                  </a:txBody>
                  <a:tcPr/>
                </a:tc>
                <a:tc>
                  <a:txBody>
                    <a:bodyPr/>
                    <a:lstStyle/>
                    <a:p>
                      <a:pPr marL="0" lvl="0" indent="0">
                        <a:buNone/>
                      </a:pPr>
                      <a:r>
                        <a:t>4.2487%</a:t>
                      </a:r>
                    </a:p>
                  </a:txBody>
                  <a:tcPr/>
                </a:tc>
                <a:tc>
                  <a:txBody>
                    <a:bodyPr/>
                    <a:lstStyle/>
                    <a:p>
                      <a:pPr marL="0" lvl="0" indent="0">
                        <a:buNone/>
                      </a:pPr>
                      <a:r>
                        <a:t>7.8542%</a:t>
                      </a:r>
                    </a:p>
                  </a:txBody>
                  <a:tcPr/>
                </a:tc>
                <a:tc>
                  <a:txBody>
                    <a:bodyPr/>
                    <a:lstStyle/>
                    <a:p>
                      <a:pPr marL="0" lvl="0" indent="0">
                        <a:buNone/>
                      </a:pPr>
                      <a:r>
                        <a:t>10.8440%</a:t>
                      </a:r>
                    </a:p>
                  </a:txBody>
                  <a:tcPr/>
                </a:tc>
                <a:extLst>
                  <a:ext uri="{0D108BD9-81ED-4DB2-BD59-A6C34878D82A}">
                    <a16:rowId xmlns:a16="http://schemas.microsoft.com/office/drawing/2014/main" val="10002"/>
                  </a:ext>
                </a:extLst>
              </a:tr>
              <a:tr h="0">
                <a:tc>
                  <a:txBody>
                    <a:bodyPr/>
                    <a:lstStyle/>
                    <a:p>
                      <a:pPr marL="0" lvl="0" indent="0">
                        <a:buNone/>
                      </a:pPr>
                      <a:r>
                        <a:t>Volatility</a:t>
                      </a:r>
                    </a:p>
                  </a:txBody>
                  <a:tcPr/>
                </a:tc>
                <a:tc>
                  <a:txBody>
                    <a:bodyPr/>
                    <a:lstStyle/>
                    <a:p>
                      <a:pPr marL="0" lvl="0" indent="0">
                        <a:buNone/>
                      </a:pPr>
                      <a:r>
                        <a:t>18.77%</a:t>
                      </a:r>
                    </a:p>
                  </a:txBody>
                  <a:tcPr/>
                </a:tc>
                <a:tc>
                  <a:txBody>
                    <a:bodyPr/>
                    <a:lstStyle/>
                    <a:p>
                      <a:pPr marL="0" lvl="0" indent="0">
                        <a:buNone/>
                      </a:pPr>
                      <a:r>
                        <a:t>15.35%</a:t>
                      </a:r>
                    </a:p>
                  </a:txBody>
                  <a:tcPr/>
                </a:tc>
                <a:tc>
                  <a:txBody>
                    <a:bodyPr/>
                    <a:lstStyle/>
                    <a:p>
                      <a:pPr marL="0" lvl="0" indent="0">
                        <a:buNone/>
                      </a:pPr>
                      <a:r>
                        <a:t>10.66%</a:t>
                      </a:r>
                    </a:p>
                  </a:txBody>
                  <a:tcPr/>
                </a:tc>
                <a:tc>
                  <a:txBody>
                    <a:bodyPr/>
                    <a:lstStyle/>
                    <a:p>
                      <a:pPr marL="0" lvl="0" indent="0">
                        <a:buNone/>
                      </a:pPr>
                      <a:r>
                        <a:t>16.21%</a:t>
                      </a:r>
                    </a:p>
                  </a:txBody>
                  <a:tcPr/>
                </a:tc>
                <a:extLst>
                  <a:ext uri="{0D108BD9-81ED-4DB2-BD59-A6C34878D82A}">
                    <a16:rowId xmlns:a16="http://schemas.microsoft.com/office/drawing/2014/main" val="10003"/>
                  </a:ext>
                </a:extLst>
              </a:tr>
              <a:tr h="0">
                <a:tc>
                  <a:txBody>
                    <a:bodyPr/>
                    <a:lstStyle/>
                    <a:p>
                      <a:pPr marL="0" lvl="0" indent="0">
                        <a:buNone/>
                      </a:pPr>
                      <a:r>
                        <a:t>Sharpe Ratio</a:t>
                      </a:r>
                    </a:p>
                  </a:txBody>
                  <a:tcPr/>
                </a:tc>
                <a:tc>
                  <a:txBody>
                    <a:bodyPr/>
                    <a:lstStyle/>
                    <a:p>
                      <a:pPr marL="0" lvl="0" indent="0">
                        <a:buNone/>
                      </a:pPr>
                      <a:r>
                        <a:t>0.5549</a:t>
                      </a:r>
                    </a:p>
                  </a:txBody>
                  <a:tcPr/>
                </a:tc>
                <a:tc>
                  <a:txBody>
                    <a:bodyPr/>
                    <a:lstStyle/>
                    <a:p>
                      <a:pPr marL="0" lvl="0" indent="0">
                        <a:buNone/>
                      </a:pPr>
                      <a:r>
                        <a:t>0.0416</a:t>
                      </a:r>
                    </a:p>
                  </a:txBody>
                  <a:tcPr/>
                </a:tc>
                <a:tc>
                  <a:txBody>
                    <a:bodyPr/>
                    <a:lstStyle/>
                    <a:p>
                      <a:pPr marL="0" lvl="0" indent="0">
                        <a:buNone/>
                      </a:pPr>
                      <a:r>
                        <a:t>0.6582</a:t>
                      </a:r>
                    </a:p>
                  </a:txBody>
                  <a:tcPr/>
                </a:tc>
                <a:tc>
                  <a:txBody>
                    <a:bodyPr/>
                    <a:lstStyle/>
                    <a:p>
                      <a:pPr marL="0" lvl="0" indent="0">
                        <a:buNone/>
                      </a:pPr>
                      <a:r>
                        <a:t>0.6576</a:t>
                      </a:r>
                    </a:p>
                  </a:txBody>
                  <a:tcPr/>
                </a:tc>
                <a:extLst>
                  <a:ext uri="{0D108BD9-81ED-4DB2-BD59-A6C34878D82A}">
                    <a16:rowId xmlns:a16="http://schemas.microsoft.com/office/drawing/2014/main" val="10004"/>
                  </a:ext>
                </a:extLst>
              </a:tr>
              <a:tr h="0">
                <a:tc>
                  <a:txBody>
                    <a:bodyPr/>
                    <a:lstStyle/>
                    <a:p>
                      <a:pPr marL="0" lvl="0" indent="0">
                        <a:buNone/>
                      </a:pPr>
                      <a:r>
                        <a:t>Value at Risk</a:t>
                      </a:r>
                    </a:p>
                  </a:txBody>
                  <a:tcPr/>
                </a:tc>
                <a:tc>
                  <a:txBody>
                    <a:bodyPr/>
                    <a:lstStyle/>
                    <a:p>
                      <a:pPr marL="0" lvl="0" indent="0">
                        <a:buNone/>
                      </a:pPr>
                      <a:r>
                        <a:t>1.83%</a:t>
                      </a:r>
                    </a:p>
                  </a:txBody>
                  <a:tcPr/>
                </a:tc>
                <a:tc>
                  <a:txBody>
                    <a:bodyPr/>
                    <a:lstStyle/>
                    <a:p>
                      <a:pPr marL="0" lvl="0" indent="0">
                        <a:buNone/>
                      </a:pPr>
                      <a:r>
                        <a:t>1.56%</a:t>
                      </a:r>
                    </a:p>
                  </a:txBody>
                  <a:tcPr/>
                </a:tc>
                <a:tc>
                  <a:txBody>
                    <a:bodyPr/>
                    <a:lstStyle/>
                    <a:p>
                      <a:pPr marL="0" lvl="0" indent="0">
                        <a:buNone/>
                      </a:pPr>
                      <a:r>
                        <a:t>0.94%</a:t>
                      </a:r>
                    </a:p>
                  </a:txBody>
                  <a:tcPr/>
                </a:tc>
                <a:tc>
                  <a:txBody>
                    <a:bodyPr/>
                    <a:lstStyle/>
                    <a:p>
                      <a:pPr marL="0" lvl="0" indent="0">
                        <a:buNone/>
                      </a:pPr>
                      <a:r>
                        <a:t>1.6678%</a:t>
                      </a:r>
                    </a:p>
                  </a:txBody>
                  <a:tcPr/>
                </a:tc>
                <a:extLst>
                  <a:ext uri="{0D108BD9-81ED-4DB2-BD59-A6C34878D82A}">
                    <a16:rowId xmlns:a16="http://schemas.microsoft.com/office/drawing/2014/main" val="10005"/>
                  </a:ext>
                </a:extLst>
              </a:tr>
              <a:tr h="0">
                <a:tc>
                  <a:txBody>
                    <a:bodyPr/>
                    <a:lstStyle/>
                    <a:p>
                      <a:pPr marL="0" lvl="0" indent="0">
                        <a:buNone/>
                      </a:pPr>
                      <a:r>
                        <a:t>Win Loss Ratio</a:t>
                      </a:r>
                    </a:p>
                  </a:txBody>
                  <a:tcPr/>
                </a:tc>
                <a:tc>
                  <a:txBody>
                    <a:bodyPr/>
                    <a:lstStyle/>
                    <a:p>
                      <a:pPr marL="0" lvl="0" indent="0">
                        <a:buNone/>
                      </a:pPr>
                      <a:r>
                        <a:t>1.18</a:t>
                      </a:r>
                    </a:p>
                  </a:txBody>
                  <a:tcPr/>
                </a:tc>
                <a:tc>
                  <a:txBody>
                    <a:bodyPr/>
                    <a:lstStyle/>
                    <a:p>
                      <a:pPr marL="0" lvl="0" indent="0">
                        <a:buNone/>
                      </a:pPr>
                      <a:r>
                        <a:t>1.1217</a:t>
                      </a:r>
                    </a:p>
                  </a:txBody>
                  <a:tcPr/>
                </a:tc>
                <a:tc>
                  <a:txBody>
                    <a:bodyPr/>
                    <a:lstStyle/>
                    <a:p>
                      <a:pPr marL="0" lvl="0" indent="0">
                        <a:buNone/>
                      </a:pPr>
                      <a:r>
                        <a:t>1.2531</a:t>
                      </a:r>
                    </a:p>
                  </a:txBody>
                  <a:tcPr/>
                </a:tc>
                <a:tc>
                  <a:txBody>
                    <a:bodyPr/>
                    <a:lstStyle/>
                    <a:p>
                      <a:pPr marL="0" lvl="0" indent="0">
                        <a:buNone/>
                      </a:pPr>
                      <a:r>
                        <a:t>1.1919</a:t>
                      </a:r>
                    </a:p>
                  </a:txBody>
                  <a:tcPr/>
                </a:tc>
                <a:extLst>
                  <a:ext uri="{0D108BD9-81ED-4DB2-BD59-A6C34878D82A}">
                    <a16:rowId xmlns:a16="http://schemas.microsoft.com/office/drawing/2014/main" val="10006"/>
                  </a:ext>
                </a:extLst>
              </a:tr>
              <a:tr h="0">
                <a:tc>
                  <a:txBody>
                    <a:bodyPr/>
                    <a:lstStyle/>
                    <a:p>
                      <a:pPr marL="0" lvl="0" indent="0">
                        <a:buNone/>
                      </a:pPr>
                      <a:r>
                        <a:t>Risk Reward Ratio</a:t>
                      </a:r>
                    </a:p>
                  </a:txBody>
                  <a:tcPr/>
                </a:tc>
                <a:tc>
                  <a:txBody>
                    <a:bodyPr/>
                    <a:lstStyle/>
                    <a:p>
                      <a:pPr marL="0" lvl="0" indent="0">
                        <a:buNone/>
                      </a:pPr>
                      <a:r>
                        <a:t>0.94</a:t>
                      </a:r>
                    </a:p>
                  </a:txBody>
                  <a:tcPr/>
                </a:tc>
                <a:tc>
                  <a:txBody>
                    <a:bodyPr/>
                    <a:lstStyle/>
                    <a:p>
                      <a:pPr marL="0" lvl="0" indent="0">
                        <a:buNone/>
                      </a:pPr>
                      <a:r>
                        <a:t>0.9052</a:t>
                      </a:r>
                    </a:p>
                  </a:txBody>
                  <a:tcPr/>
                </a:tc>
                <a:tc>
                  <a:txBody>
                    <a:bodyPr/>
                    <a:lstStyle/>
                    <a:p>
                      <a:pPr marL="0" lvl="0" indent="0">
                        <a:buNone/>
                      </a:pPr>
                      <a:r>
                        <a:t>0.9265</a:t>
                      </a:r>
                    </a:p>
                  </a:txBody>
                  <a:tcPr/>
                </a:tc>
                <a:tc>
                  <a:txBody>
                    <a:bodyPr/>
                    <a:lstStyle/>
                    <a:p>
                      <a:pPr marL="0" lvl="0" indent="0">
                        <a:buNone/>
                      </a:pPr>
                      <a:r>
                        <a:t>0.9523</a:t>
                      </a:r>
                    </a:p>
                  </a:txBody>
                  <a:tcPr/>
                </a:tc>
                <a:extLst>
                  <a:ext uri="{0D108BD9-81ED-4DB2-BD59-A6C34878D82A}">
                    <a16:rowId xmlns:a16="http://schemas.microsoft.com/office/drawing/2014/main" val="10007"/>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62500" lnSpcReduction="20000"/>
          </a:bodyPr>
          <a:lstStyle/>
          <a:p>
            <a:pPr marL="0" lvl="0" indent="0">
              <a:spcBef>
                <a:spcPts val="3000"/>
              </a:spcBef>
              <a:buNone/>
            </a:pPr>
            <a:r>
              <a:rPr b="1" dirty="0"/>
              <a:t>If we could predict the future perfectly, the “Trimming” strategy would be our top pick. But since predicting the market perfectly is not possible, we suggest the “Buy &amp; Hold” (HODL) strategy as the best option for most investors. Because :</a:t>
            </a:r>
            <a:endParaRPr lang="en-CA" b="1" dirty="0"/>
          </a:p>
          <a:p>
            <a:pPr marL="0" lvl="0" indent="0">
              <a:spcBef>
                <a:spcPts val="3000"/>
              </a:spcBef>
              <a:buNone/>
            </a:pPr>
            <a:endParaRPr b="1" dirty="0"/>
          </a:p>
          <a:p>
            <a:pPr marL="342900" lvl="0" indent="-342900">
              <a:buAutoNum type="arabicPeriod"/>
            </a:pPr>
            <a:r>
              <a:rPr dirty="0"/>
              <a:t>High Returns - A CAGR of 10.31% indicates a healthy, consistent rate of return compared to other strategies.</a:t>
            </a:r>
          </a:p>
          <a:p>
            <a:pPr marL="342900" lvl="0" indent="-342900">
              <a:buAutoNum type="arabicPeriod"/>
            </a:pPr>
            <a:r>
              <a:rPr dirty="0"/>
              <a:t>Sharpe Ratio - The Sharpe Ratio of 0.5549, while not the highest, is respectable, showing that the returns are reasonable when adjusted for the risk taken.</a:t>
            </a:r>
          </a:p>
          <a:p>
            <a:pPr marL="342900" lvl="0" indent="-342900">
              <a:buAutoNum type="arabicPeriod"/>
            </a:pPr>
            <a:r>
              <a:rPr dirty="0"/>
              <a:t>Simplicity HODL: The strategy is simple – buy and hold your investments, no matter the market’s short-term behavior. This is easier to manage and less stressful for investors.</a:t>
            </a:r>
          </a:p>
          <a:p>
            <a:pPr marL="342900" lvl="0" indent="-342900">
              <a:buAutoNum type="arabicPeriod"/>
            </a:pPr>
            <a:r>
              <a:rPr dirty="0"/>
              <a:t>Lower Taxes - As this is a buy and hold strategy, the only tax the investor would pay is when they redeem their investments.</a:t>
            </a:r>
          </a:p>
          <a:p>
            <a:pPr marL="0" lvl="0" indent="0">
              <a:buNone/>
            </a:pPr>
            <a:r>
              <a:rPr dirty="0"/>
              <a:t>The main downside of the HODL strategy is its direct exposure to market volatility.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t>Histogram for Average Monthly Return</a:t>
            </a:r>
          </a:p>
        </p:txBody>
      </p:sp>
      <p:sp>
        <p:nvSpPr>
          <p:cNvPr id="4" name="Text Placeholder 3"/>
          <p:cNvSpPr>
            <a:spLocks noGrp="1"/>
          </p:cNvSpPr>
          <p:nvPr>
            <p:ph type="body" sz="half" idx="2"/>
          </p:nvPr>
        </p:nvSpPr>
        <p:spPr/>
        <p:txBody>
          <a:bodyPr/>
          <a:lstStyle/>
          <a:p>
            <a:pPr marL="342900" lvl="0" indent="-342900">
              <a:buAutoNum type="arabicPeriod"/>
            </a:pPr>
            <a:r>
              <a:t>Historical data indicates that, on average, October, November, and December consistently yield the highest profits each year.</a:t>
            </a:r>
          </a:p>
          <a:p>
            <a:pPr marL="342900" lvl="0" indent="-342900">
              <a:buAutoNum type="arabicPeriod"/>
            </a:pPr>
            <a:r>
              <a:t>This trend lends credibility to the adage “Sell in May and Go Away.”</a:t>
            </a:r>
          </a:p>
          <a:p>
            <a:pPr marL="342900" lvl="0" indent="-342900">
              <a:buAutoNum type="arabicPeriod"/>
            </a:pPr>
            <a:r>
              <a:t>Additional investigation is required to understand the reasons behind the consistently positive returns in the final quarter of each year.</a:t>
            </a:r>
          </a:p>
        </p:txBody>
      </p:sp>
      <p:pic>
        <p:nvPicPr>
          <p:cNvPr id="3" name="Picture 1" descr="project_1_feb25_files/figure-pptx/cell-15-output-1.png"/>
          <p:cNvPicPr>
            <a:picLocks noGrp="1" noChangeAspect="1"/>
          </p:cNvPicPr>
          <p:nvPr/>
        </p:nvPicPr>
        <p:blipFill>
          <a:blip r:embed="rId2"/>
          <a:stretch>
            <a:fillRect/>
          </a:stretch>
        </p:blipFill>
        <p:spPr bwMode="auto">
          <a:xfrm>
            <a:off x="3568700" y="660400"/>
            <a:ext cx="5105400" cy="3479800"/>
          </a:xfrm>
          <a:prstGeom prst="rect">
            <a:avLst/>
          </a:prstGeom>
          <a:noFill/>
          <a:ln w="9525">
            <a:noFill/>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nvPr>
        </p:nvGraphicFramePr>
        <p:xfrm>
          <a:off x="457200" y="1193800"/>
          <a:ext cx="8229600" cy="118872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0">
                <a:tc>
                  <a:txBody>
                    <a:bodyPr/>
                    <a:lstStyle/>
                    <a:p>
                      <a:pPr marL="0" lvl="0" indent="0">
                        <a:buNone/>
                      </a:pPr>
                      <a:r>
                        <a:t>Metric</a:t>
                      </a:r>
                    </a:p>
                  </a:txBody>
                  <a:tcPr/>
                </a:tc>
                <a:tc>
                  <a:txBody>
                    <a:bodyPr/>
                    <a:lstStyle/>
                    <a:p>
                      <a:pPr marL="0" lvl="0" indent="0">
                        <a:buNone/>
                      </a:pPr>
                      <a:r>
                        <a:t>Value</a:t>
                      </a:r>
                    </a:p>
                  </a:txBody>
                  <a:tcPr/>
                </a:tc>
                <a:extLst>
                  <a:ext uri="{0D108BD9-81ED-4DB2-BD59-A6C34878D82A}">
                    <a16:rowId xmlns:a16="http://schemas.microsoft.com/office/drawing/2014/main" val="10000"/>
                  </a:ext>
                </a:extLst>
              </a:tr>
              <a:tr h="0">
                <a:tc>
                  <a:txBody>
                    <a:bodyPr/>
                    <a:lstStyle/>
                    <a:p>
                      <a:pPr marL="0" lvl="0" indent="0">
                        <a:buNone/>
                      </a:pPr>
                      <a:r>
                        <a:t>1 Year Average Return</a:t>
                      </a:r>
                    </a:p>
                  </a:txBody>
                  <a:tcPr/>
                </a:tc>
                <a:tc>
                  <a:txBody>
                    <a:bodyPr/>
                    <a:lstStyle/>
                    <a:p>
                      <a:pPr marL="0" lvl="0" indent="0">
                        <a:buNone/>
                      </a:pPr>
                      <a:r>
                        <a:t>0.1113</a:t>
                      </a:r>
                    </a:p>
                  </a:txBody>
                  <a:tcPr/>
                </a:tc>
                <a:extLst>
                  <a:ext uri="{0D108BD9-81ED-4DB2-BD59-A6C34878D82A}">
                    <a16:rowId xmlns:a16="http://schemas.microsoft.com/office/drawing/2014/main" val="10001"/>
                  </a:ext>
                </a:extLst>
              </a:tr>
              <a:tr h="0">
                <a:tc>
                  <a:txBody>
                    <a:bodyPr/>
                    <a:lstStyle/>
                    <a:p>
                      <a:pPr marL="0" lvl="0" indent="0">
                        <a:buNone/>
                      </a:pPr>
                      <a:r>
                        <a:t>3 Year Average Return</a:t>
                      </a:r>
                    </a:p>
                  </a:txBody>
                  <a:tcPr/>
                </a:tc>
                <a:tc>
                  <a:txBody>
                    <a:bodyPr/>
                    <a:lstStyle/>
                    <a:p>
                      <a:pPr marL="0" lvl="0" indent="0">
                        <a:buNone/>
                      </a:pPr>
                      <a:r>
                        <a:t>0.3417</a:t>
                      </a:r>
                    </a:p>
                  </a:txBody>
                  <a:tcPr/>
                </a:tc>
                <a:extLst>
                  <a:ext uri="{0D108BD9-81ED-4DB2-BD59-A6C34878D82A}">
                    <a16:rowId xmlns:a16="http://schemas.microsoft.com/office/drawing/2014/main" val="10002"/>
                  </a:ext>
                </a:extLst>
              </a:tr>
              <a:tr h="0">
                <a:tc>
                  <a:txBody>
                    <a:bodyPr/>
                    <a:lstStyle/>
                    <a:p>
                      <a:pPr marL="0" lvl="0" indent="0">
                        <a:buNone/>
                      </a:pPr>
                      <a:r>
                        <a:t>5 Year Average Return</a:t>
                      </a:r>
                    </a:p>
                  </a:txBody>
                  <a:tcPr/>
                </a:tc>
                <a:tc>
                  <a:txBody>
                    <a:bodyPr/>
                    <a:lstStyle/>
                    <a:p>
                      <a:pPr marL="0" lvl="0" indent="0">
                        <a:buNone/>
                      </a:pPr>
                      <a:r>
                        <a:t>0.5392</a:t>
                      </a:r>
                    </a:p>
                  </a:txBody>
                  <a:tcPr/>
                </a:tc>
                <a:extLst>
                  <a:ext uri="{0D108BD9-81ED-4DB2-BD59-A6C34878D82A}">
                    <a16:rowId xmlns:a16="http://schemas.microsoft.com/office/drawing/2014/main" val="10003"/>
                  </a:ext>
                </a:extLst>
              </a:tr>
            </a:tbl>
          </a:graphicData>
        </a:graphic>
      </p:graphicFrame>
      <p:sp>
        <p:nvSpPr>
          <p:cNvPr id="2" name="TextBox 1">
            <a:extLst>
              <a:ext uri="{FF2B5EF4-FFF2-40B4-BE49-F238E27FC236}">
                <a16:creationId xmlns:a16="http://schemas.microsoft.com/office/drawing/2014/main" id="{77AFE2EF-225A-E7C5-E293-6985DE58A822}"/>
              </a:ext>
            </a:extLst>
          </p:cNvPr>
          <p:cNvSpPr txBox="1"/>
          <p:nvPr/>
        </p:nvSpPr>
        <p:spPr>
          <a:xfrm>
            <a:off x="457200" y="2760981"/>
            <a:ext cx="8229600" cy="1200329"/>
          </a:xfrm>
          <a:prstGeom prst="rect">
            <a:avLst/>
          </a:prstGeom>
          <a:noFill/>
        </p:spPr>
        <p:txBody>
          <a:bodyPr wrap="square" rtlCol="0">
            <a:spAutoFit/>
          </a:bodyPr>
          <a:lstStyle/>
          <a:p>
            <a:r>
              <a:rPr lang="en-US" sz="1800" dirty="0"/>
              <a:t>The above table indicates that, on average, investing in the SPY ETF on any given day for 1 year, 3 years, and 5 years has historically yielded returns of 11.13%, 34.17%, and 53.92%, respectively.</a:t>
            </a:r>
          </a:p>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lvl="0" indent="0">
              <a:spcBef>
                <a:spcPts val="3000"/>
              </a:spcBef>
              <a:buNone/>
            </a:pPr>
            <a:r>
              <a:rPr sz="1800" b="1" dirty="0"/>
              <a:t>All the trading strategies we have examined carry inherent market risks and might not perform as expected in the short run. However, we maintain a long-term positive outlook on the market’s trajectory. We assume that past performance will persist in the future. While our calculations do not account for taxes, we have explored their potential impact on each strategy.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b="1" dirty="0"/>
              <a:t>Presentation by J.P. More-Gain</a:t>
            </a:r>
          </a:p>
        </p:txBody>
      </p:sp>
      <p:sp>
        <p:nvSpPr>
          <p:cNvPr id="3" name="Content Placeholder 2"/>
          <p:cNvSpPr>
            <a:spLocks noGrp="1"/>
          </p:cNvSpPr>
          <p:nvPr>
            <p:ph idx="1"/>
          </p:nvPr>
        </p:nvSpPr>
        <p:spPr/>
        <p:txBody>
          <a:bodyPr/>
          <a:lstStyle/>
          <a:p>
            <a:pPr marL="0" lvl="0" indent="0">
              <a:spcBef>
                <a:spcPts val="3000"/>
              </a:spcBef>
              <a:buNone/>
            </a:pPr>
            <a:r>
              <a:rPr b="1" dirty="0"/>
              <a:t>We have four strategies for you to invest in SPY</a:t>
            </a:r>
          </a:p>
          <a:p>
            <a:pPr marL="342900" lvl="0" indent="-342900">
              <a:buAutoNum type="arabicPeriod"/>
            </a:pPr>
            <a:r>
              <a:rPr dirty="0"/>
              <a:t>HODL - Buy-and-hold the SPY exchange-traded fund (ETF)</a:t>
            </a:r>
          </a:p>
          <a:p>
            <a:pPr marL="342900" lvl="0" indent="-342900">
              <a:buAutoNum type="arabicPeriod"/>
            </a:pPr>
            <a:r>
              <a:rPr dirty="0"/>
              <a:t>INTRADAY - Hold SPY intraday only (i.e., buy at open and sell at close)</a:t>
            </a:r>
          </a:p>
          <a:p>
            <a:pPr marL="342900" lvl="0" indent="-342900">
              <a:buAutoNum type="arabicPeriod"/>
            </a:pPr>
            <a:r>
              <a:rPr dirty="0"/>
              <a:t>OVERNIGHT - Hold SPY overnight only (i.e., buy at close and sell at open)</a:t>
            </a:r>
          </a:p>
          <a:p>
            <a:pPr marL="342900" lvl="0" indent="-342900">
              <a:buAutoNum type="arabicPeriod"/>
            </a:pPr>
            <a:r>
              <a:rPr dirty="0"/>
              <a:t>TRIMMING - Buy-and-hold SPY except for worst 3 days and best 3 days each year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lvl="0" indent="0">
              <a:buNone/>
            </a:pPr>
            <a:r>
              <a:rPr sz="2500" dirty="0"/>
              <a:t>To determine the most suitable investment strategy for you, consider the following factors:</a:t>
            </a:r>
          </a:p>
        </p:txBody>
      </p:sp>
      <p:sp>
        <p:nvSpPr>
          <p:cNvPr id="3" name="Content Placeholder 2"/>
          <p:cNvSpPr>
            <a:spLocks noGrp="1"/>
          </p:cNvSpPr>
          <p:nvPr>
            <p:ph idx="1"/>
          </p:nvPr>
        </p:nvSpPr>
        <p:spPr/>
        <p:txBody>
          <a:bodyPr>
            <a:noAutofit/>
          </a:bodyPr>
          <a:lstStyle/>
          <a:p>
            <a:pPr marL="342900" lvl="0" indent="-342900">
              <a:buAutoNum type="arabicPeriod"/>
            </a:pPr>
            <a:r>
              <a:rPr sz="1600" dirty="0"/>
              <a:t>Initial Investment ($10,000): We use a $10,000 baseline for comparison across different strategies.</a:t>
            </a:r>
          </a:p>
          <a:p>
            <a:pPr marL="342900" lvl="0" indent="-342900">
              <a:buAutoNum type="arabicPeriod"/>
            </a:pPr>
            <a:r>
              <a:rPr sz="1600" dirty="0"/>
              <a:t>Reward: This measures the return on your investment, expressed as the percentage CAGR of the portfolio.</a:t>
            </a:r>
          </a:p>
          <a:p>
            <a:pPr marL="342900" lvl="0" indent="-342900">
              <a:buAutoNum type="arabicPeriod"/>
            </a:pPr>
            <a:r>
              <a:rPr sz="1600" dirty="0"/>
              <a:t>Risk: Assessed as the volatility of the investment, indicating the potential for financial loss.</a:t>
            </a:r>
          </a:p>
          <a:p>
            <a:pPr marL="342900" lvl="0" indent="-342900">
              <a:buAutoNum type="arabicPeriod"/>
            </a:pPr>
            <a:r>
              <a:rPr sz="1600" dirty="0"/>
              <a:t>Sharpe Ratio (Reward to Risk): A metric comparing the return of an investment to its risk. Higher values suggest better risk-adjusted returns.</a:t>
            </a:r>
          </a:p>
          <a:p>
            <a:pPr marL="342900" lvl="0" indent="-342900">
              <a:buAutoNum type="arabicPeriod"/>
            </a:pPr>
            <a:r>
              <a:rPr sz="1600" dirty="0"/>
              <a:t>Value at Risk (</a:t>
            </a:r>
            <a:r>
              <a:rPr sz="1600" dirty="0" err="1"/>
              <a:t>VaR</a:t>
            </a:r>
            <a:r>
              <a:rPr sz="1600" dirty="0"/>
              <a:t>): Estimates the maximum potential loss in your investment over a specific time frame, helping gauge the likelihood of substantial losses.</a:t>
            </a:r>
          </a:p>
          <a:p>
            <a:pPr marL="342900" lvl="0" indent="-342900">
              <a:buAutoNum type="arabicPeriod"/>
            </a:pPr>
            <a:r>
              <a:rPr sz="1600" dirty="0"/>
              <a:t>Win Loss Ratio: This ratio compares the number of winning trades to losing trades.</a:t>
            </a:r>
          </a:p>
          <a:p>
            <a:pPr marL="342900" lvl="0" indent="-342900">
              <a:buAutoNum type="arabicPeriod"/>
            </a:pPr>
            <a:r>
              <a:rPr sz="1600" dirty="0"/>
              <a:t>Risk Reward Ratio: This ratio compares the potential risk involved with a trade to the potential reward.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lvl="0" indent="0">
              <a:buNone/>
            </a:pPr>
            <a:r>
              <a:rPr sz="2500" dirty="0"/>
              <a:t>In our analysis, we have utilized the following formulas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pPr marL="0" lvl="0" indent="0">
                  <a:buNone/>
                </a:pPr>
                <a14:m>
                  <m:oMathPara xmlns:m="http://schemas.openxmlformats.org/officeDocument/2006/math">
                    <m:oMathParaPr>
                      <m:jc m:val="center"/>
                    </m:oMathParaPr>
                    <m:oMath xmlns:m="http://schemas.openxmlformats.org/officeDocument/2006/math">
                      <m:r>
                        <m:rPr>
                          <m:nor/>
                        </m:rPr>
                        <a:rPr lang="en-CA" sz="1200" smtClean="0"/>
                        <m:t>CAGR</m:t>
                      </m:r>
                      <m:r>
                        <a:rPr lang="en-CA" sz="1200">
                          <a:latin typeface="Cambria Math" panose="02040503050406030204" pitchFamily="18" charset="0"/>
                        </a:rPr>
                        <m:t>=</m:t>
                      </m:r>
                      <m:sSup>
                        <m:sSupPr>
                          <m:ctrlPr>
                            <a:rPr lang="ar-AE" sz="1200" i="1">
                              <a:latin typeface="Cambria Math" panose="02040503050406030204" pitchFamily="18" charset="0"/>
                            </a:rPr>
                          </m:ctrlPr>
                        </m:sSupPr>
                        <m:e>
                          <m:d>
                            <m:dPr>
                              <m:ctrlPr>
                                <a:rPr lang="ar-AE" sz="1200" i="1">
                                  <a:latin typeface="Cambria Math" panose="02040503050406030204" pitchFamily="18" charset="0"/>
                                </a:rPr>
                              </m:ctrlPr>
                            </m:dPr>
                            <m:e>
                              <m:f>
                                <m:fPr>
                                  <m:ctrlPr>
                                    <a:rPr lang="ar-AE" sz="1200" i="1">
                                      <a:latin typeface="Cambria Math" panose="02040503050406030204" pitchFamily="18" charset="0"/>
                                    </a:rPr>
                                  </m:ctrlPr>
                                </m:fPr>
                                <m:num>
                                  <m:r>
                                    <m:rPr>
                                      <m:nor/>
                                    </m:rPr>
                                    <a:rPr lang="en-CA" sz="1200"/>
                                    <m:t>Ending</m:t>
                                  </m:r>
                                  <m:r>
                                    <m:rPr>
                                      <m:nor/>
                                    </m:rPr>
                                    <a:rPr lang="en-CA" sz="1200"/>
                                    <m:t> </m:t>
                                  </m:r>
                                  <m:r>
                                    <m:rPr>
                                      <m:nor/>
                                    </m:rPr>
                                    <a:rPr lang="en-CA" sz="1200"/>
                                    <m:t>Value</m:t>
                                  </m:r>
                                </m:num>
                                <m:den>
                                  <m:r>
                                    <m:rPr>
                                      <m:nor/>
                                    </m:rPr>
                                    <a:rPr lang="en-CA" sz="1200"/>
                                    <m:t>Beginning</m:t>
                                  </m:r>
                                  <m:r>
                                    <m:rPr>
                                      <m:nor/>
                                    </m:rPr>
                                    <a:rPr lang="en-CA" sz="1200"/>
                                    <m:t> </m:t>
                                  </m:r>
                                  <m:r>
                                    <m:rPr>
                                      <m:nor/>
                                    </m:rPr>
                                    <a:rPr lang="en-CA" sz="1200"/>
                                    <m:t>Value</m:t>
                                  </m:r>
                                </m:den>
                              </m:f>
                            </m:e>
                          </m:d>
                        </m:e>
                        <m:sup>
                          <m:f>
                            <m:fPr>
                              <m:ctrlPr>
                                <a:rPr lang="ar-AE" sz="1200" i="1">
                                  <a:latin typeface="Cambria Math" panose="02040503050406030204" pitchFamily="18" charset="0"/>
                                </a:rPr>
                              </m:ctrlPr>
                            </m:fPr>
                            <m:num>
                              <m:r>
                                <a:rPr lang="ar-AE" sz="1200">
                                  <a:latin typeface="Cambria Math" panose="02040503050406030204" pitchFamily="18" charset="0"/>
                                </a:rPr>
                                <m:t>1</m:t>
                              </m:r>
                            </m:num>
                            <m:den>
                              <m:r>
                                <a:rPr lang="ar-AE" sz="1200">
                                  <a:latin typeface="Cambria Math" panose="02040503050406030204" pitchFamily="18" charset="0"/>
                                </a:rPr>
                                <m:t>30</m:t>
                              </m:r>
                              <m:r>
                                <a:rPr lang="en-CA" sz="1200" b="0" i="0" smtClean="0">
                                  <a:latin typeface="Cambria Math" panose="02040503050406030204" pitchFamily="18" charset="0"/>
                                </a:rPr>
                                <m:t> </m:t>
                              </m:r>
                              <m:r>
                                <a:rPr lang="en-CA" sz="1200" b="0" i="1" smtClean="0">
                                  <a:latin typeface="Cambria Math" panose="02040503050406030204" pitchFamily="18" charset="0"/>
                                </a:rPr>
                                <m:t>𝑌𝑒𝑎𝑟𝑠</m:t>
                              </m:r>
                            </m:den>
                          </m:f>
                        </m:sup>
                      </m:sSup>
                      <m:r>
                        <a:rPr lang="ar-AE" sz="1200">
                          <a:latin typeface="Cambria Math" panose="02040503050406030204" pitchFamily="18" charset="0"/>
                        </a:rPr>
                        <m:t>−1</m:t>
                      </m:r>
                    </m:oMath>
                  </m:oMathPara>
                </a14:m>
                <a:endParaRPr lang="ar-AE" sz="1200" dirty="0"/>
              </a:p>
              <a:p>
                <a:pPr marL="0" lvl="0" indent="0">
                  <a:buNone/>
                </a:pPr>
                <a:endParaRPr lang="ar-AE" sz="1200" dirty="0"/>
              </a:p>
              <a:p>
                <a:pPr marL="0" lvl="0" indent="0">
                  <a:buNone/>
                </a:pPr>
                <a14:m>
                  <m:oMathPara xmlns:m="http://schemas.openxmlformats.org/officeDocument/2006/math">
                    <m:oMathParaPr>
                      <m:jc m:val="center"/>
                    </m:oMathParaPr>
                    <m:oMath xmlns:m="http://schemas.openxmlformats.org/officeDocument/2006/math">
                      <m:r>
                        <m:rPr>
                          <m:nor/>
                        </m:rPr>
                        <a:rPr lang="en-CA" sz="1200"/>
                        <m:t>Sharpe</m:t>
                      </m:r>
                      <m:r>
                        <m:rPr>
                          <m:nor/>
                        </m:rPr>
                        <a:rPr lang="en-CA" sz="1200"/>
                        <m:t> </m:t>
                      </m:r>
                      <m:r>
                        <m:rPr>
                          <m:nor/>
                        </m:rPr>
                        <a:rPr lang="en-CA" sz="1200"/>
                        <m:t>Ratio</m:t>
                      </m:r>
                      <m:r>
                        <a:rPr lang="en-CA" sz="1200">
                          <a:latin typeface="Cambria Math" panose="02040503050406030204" pitchFamily="18" charset="0"/>
                        </a:rPr>
                        <m:t>=</m:t>
                      </m:r>
                      <m:f>
                        <m:fPr>
                          <m:ctrlPr>
                            <a:rPr lang="ar-AE" sz="1200" i="1">
                              <a:latin typeface="Cambria Math" panose="02040503050406030204" pitchFamily="18" charset="0"/>
                            </a:rPr>
                          </m:ctrlPr>
                        </m:fPr>
                        <m:num>
                          <m:r>
                            <m:rPr>
                              <m:nor/>
                            </m:rPr>
                            <a:rPr lang="en-CA" sz="1200"/>
                            <m:t>Mean</m:t>
                          </m:r>
                          <m:r>
                            <m:rPr>
                              <m:nor/>
                            </m:rPr>
                            <a:rPr lang="en-CA" sz="1200"/>
                            <m:t> </m:t>
                          </m:r>
                          <m:r>
                            <m:rPr>
                              <m:nor/>
                            </m:rPr>
                            <a:rPr lang="en-CA" sz="1200"/>
                            <m:t>Excess</m:t>
                          </m:r>
                          <m:r>
                            <m:rPr>
                              <m:nor/>
                            </m:rPr>
                            <a:rPr lang="en-CA" sz="1200"/>
                            <m:t> </m:t>
                          </m:r>
                          <m:r>
                            <m:rPr>
                              <m:nor/>
                            </m:rPr>
                            <a:rPr lang="en-CA" sz="1200"/>
                            <m:t>Return</m:t>
                          </m:r>
                          <m:r>
                            <a:rPr lang="en-CA" sz="1200">
                              <a:latin typeface="Cambria Math" panose="02040503050406030204" pitchFamily="18" charset="0"/>
                            </a:rPr>
                            <m:t>×252</m:t>
                          </m:r>
                        </m:num>
                        <m:den>
                          <m:r>
                            <m:rPr>
                              <m:nor/>
                            </m:rPr>
                            <a:rPr lang="en-CA" sz="1200"/>
                            <m:t>Standard</m:t>
                          </m:r>
                          <m:r>
                            <m:rPr>
                              <m:nor/>
                            </m:rPr>
                            <a:rPr lang="en-CA" sz="1200"/>
                            <m:t> </m:t>
                          </m:r>
                          <m:r>
                            <m:rPr>
                              <m:nor/>
                            </m:rPr>
                            <a:rPr lang="en-CA" sz="1200"/>
                            <m:t>Deviation</m:t>
                          </m:r>
                          <m:r>
                            <m:rPr>
                              <m:nor/>
                            </m:rPr>
                            <a:rPr lang="en-CA" sz="1200"/>
                            <m:t> </m:t>
                          </m:r>
                          <m:r>
                            <m:rPr>
                              <m:nor/>
                            </m:rPr>
                            <a:rPr lang="en-CA" sz="1200"/>
                            <m:t>of</m:t>
                          </m:r>
                          <m:r>
                            <m:rPr>
                              <m:nor/>
                            </m:rPr>
                            <a:rPr lang="en-CA" sz="1200"/>
                            <m:t> </m:t>
                          </m:r>
                          <m:r>
                            <m:rPr>
                              <m:nor/>
                            </m:rPr>
                            <a:rPr lang="en-CA" sz="1200"/>
                            <m:t>Excess</m:t>
                          </m:r>
                          <m:r>
                            <m:rPr>
                              <m:nor/>
                            </m:rPr>
                            <a:rPr lang="en-CA" sz="1200"/>
                            <m:t> </m:t>
                          </m:r>
                          <m:r>
                            <m:rPr>
                              <m:nor/>
                            </m:rPr>
                            <a:rPr lang="en-CA" sz="1200"/>
                            <m:t>Return</m:t>
                          </m:r>
                          <m:r>
                            <a:rPr lang="en-CA" sz="1200">
                              <a:latin typeface="Cambria Math" panose="02040503050406030204" pitchFamily="18" charset="0"/>
                            </a:rPr>
                            <m:t>×</m:t>
                          </m:r>
                          <m:rad>
                            <m:radPr>
                              <m:degHide m:val="on"/>
                              <m:ctrlPr>
                                <a:rPr lang="ar-AE" sz="1200" i="1">
                                  <a:latin typeface="Cambria Math" panose="02040503050406030204" pitchFamily="18" charset="0"/>
                                </a:rPr>
                              </m:ctrlPr>
                            </m:radPr>
                            <m:deg/>
                            <m:e>
                              <m:r>
                                <a:rPr lang="ar-AE" sz="1200">
                                  <a:latin typeface="Cambria Math" panose="02040503050406030204" pitchFamily="18" charset="0"/>
                                </a:rPr>
                                <m:t>252</m:t>
                              </m:r>
                            </m:e>
                          </m:rad>
                        </m:den>
                      </m:f>
                    </m:oMath>
                  </m:oMathPara>
                </a14:m>
                <a:endParaRPr lang="ar-AE" sz="1200" dirty="0"/>
              </a:p>
              <a:p>
                <a:pPr marL="0" lvl="0" indent="0">
                  <a:buNone/>
                </a:pPr>
                <a:endParaRPr lang="ar-AE" sz="1200" dirty="0"/>
              </a:p>
              <a:p>
                <a:pPr marL="0" lvl="0" indent="0">
                  <a:buNone/>
                </a:pPr>
                <a14:m>
                  <m:oMathPara xmlns:m="http://schemas.openxmlformats.org/officeDocument/2006/math">
                    <m:oMathParaPr>
                      <m:jc m:val="center"/>
                    </m:oMathParaPr>
                    <m:oMath xmlns:m="http://schemas.openxmlformats.org/officeDocument/2006/math">
                      <m:r>
                        <m:rPr>
                          <m:nor/>
                        </m:rPr>
                        <a:rPr lang="en-CA" sz="1200"/>
                        <m:t>Annualized</m:t>
                      </m:r>
                      <m:r>
                        <m:rPr>
                          <m:nor/>
                        </m:rPr>
                        <a:rPr lang="en-CA" sz="1200"/>
                        <m:t> </m:t>
                      </m:r>
                      <m:r>
                        <m:rPr>
                          <m:nor/>
                        </m:rPr>
                        <a:rPr lang="en-CA" sz="1200"/>
                        <m:t>Volatility</m:t>
                      </m:r>
                      <m:r>
                        <a:rPr lang="en-CA" sz="1200">
                          <a:latin typeface="Cambria Math" panose="02040503050406030204" pitchFamily="18" charset="0"/>
                        </a:rPr>
                        <m:t>=</m:t>
                      </m:r>
                      <m:r>
                        <m:rPr>
                          <m:nor/>
                        </m:rPr>
                        <a:rPr lang="en-CA" sz="1200"/>
                        <m:t>Daily</m:t>
                      </m:r>
                      <m:r>
                        <m:rPr>
                          <m:nor/>
                        </m:rPr>
                        <a:rPr lang="en-CA" sz="1200"/>
                        <m:t> </m:t>
                      </m:r>
                      <m:r>
                        <m:rPr>
                          <m:nor/>
                        </m:rPr>
                        <a:rPr lang="en-CA" sz="1200"/>
                        <m:t>Standard</m:t>
                      </m:r>
                      <m:r>
                        <m:rPr>
                          <m:nor/>
                        </m:rPr>
                        <a:rPr lang="en-CA" sz="1200"/>
                        <m:t> </m:t>
                      </m:r>
                      <m:r>
                        <m:rPr>
                          <m:nor/>
                        </m:rPr>
                        <a:rPr lang="en-CA" sz="1200"/>
                        <m:t>Deviation</m:t>
                      </m:r>
                      <m:r>
                        <a:rPr lang="en-CA" sz="1200">
                          <a:latin typeface="Cambria Math" panose="02040503050406030204" pitchFamily="18" charset="0"/>
                        </a:rPr>
                        <m:t>×</m:t>
                      </m:r>
                      <m:rad>
                        <m:radPr>
                          <m:degHide m:val="on"/>
                          <m:ctrlPr>
                            <a:rPr lang="ar-AE" sz="1200" i="1">
                              <a:latin typeface="Cambria Math" panose="02040503050406030204" pitchFamily="18" charset="0"/>
                            </a:rPr>
                          </m:ctrlPr>
                        </m:radPr>
                        <m:deg/>
                        <m:e>
                          <m:r>
                            <a:rPr lang="ar-AE" sz="1200">
                              <a:latin typeface="Cambria Math" panose="02040503050406030204" pitchFamily="18" charset="0"/>
                            </a:rPr>
                            <m:t>252</m:t>
                          </m:r>
                        </m:e>
                      </m:rad>
                    </m:oMath>
                  </m:oMathPara>
                </a14:m>
                <a:endParaRPr lang="ar-AE" sz="1200" dirty="0"/>
              </a:p>
              <a:p>
                <a:pPr marL="0" lvl="0" indent="0">
                  <a:buNone/>
                </a:pPr>
                <a:endParaRPr lang="ar-AE" sz="1200" dirty="0"/>
              </a:p>
              <a:p>
                <a:pPr marL="0" lvl="0" indent="0">
                  <a:buNone/>
                </a:pPr>
                <a14:m>
                  <m:oMathPara xmlns:m="http://schemas.openxmlformats.org/officeDocument/2006/math">
                    <m:oMathParaPr>
                      <m:jc m:val="center"/>
                    </m:oMathParaPr>
                    <m:oMath xmlns:m="http://schemas.openxmlformats.org/officeDocument/2006/math">
                      <m:r>
                        <m:rPr>
                          <m:nor/>
                        </m:rPr>
                        <a:rPr lang="en-CA" sz="1200"/>
                        <m:t>VaR</m:t>
                      </m:r>
                      <m:r>
                        <a:rPr lang="en-CA" sz="1200">
                          <a:latin typeface="Cambria Math" panose="02040503050406030204" pitchFamily="18" charset="0"/>
                        </a:rPr>
                        <m:t>=−</m:t>
                      </m:r>
                      <m:r>
                        <m:rPr>
                          <m:nor/>
                        </m:rPr>
                        <a:rPr lang="en-CA" sz="1200"/>
                        <m:t>Percentile</m:t>
                      </m:r>
                      <m:d>
                        <m:dPr>
                          <m:ctrlPr>
                            <a:rPr lang="ar-AE" sz="1200" i="1">
                              <a:latin typeface="Cambria Math" panose="02040503050406030204" pitchFamily="18" charset="0"/>
                            </a:rPr>
                          </m:ctrlPr>
                        </m:dPr>
                        <m:e>
                          <m:r>
                            <m:rPr>
                              <m:nor/>
                            </m:rPr>
                            <a:rPr lang="en-CA" sz="1200"/>
                            <m:t>Returns</m:t>
                          </m:r>
                          <m:r>
                            <a:rPr lang="en-CA" sz="1200">
                              <a:latin typeface="Cambria Math" panose="02040503050406030204" pitchFamily="18" charset="0"/>
                            </a:rPr>
                            <m:t>,</m:t>
                          </m:r>
                          <m:r>
                            <m:rPr>
                              <m:nor/>
                            </m:rPr>
                            <a:rPr lang="en-CA" sz="1200"/>
                            <m:t>Confidence</m:t>
                          </m:r>
                          <m:r>
                            <m:rPr>
                              <m:nor/>
                            </m:rPr>
                            <a:rPr lang="en-CA" sz="1200"/>
                            <m:t> </m:t>
                          </m:r>
                          <m:r>
                            <m:rPr>
                              <m:nor/>
                            </m:rPr>
                            <a:rPr lang="en-CA" sz="1200"/>
                            <m:t>Level</m:t>
                          </m:r>
                          <m:r>
                            <a:rPr lang="en-CA" sz="1200">
                              <a:latin typeface="Cambria Math" panose="02040503050406030204" pitchFamily="18" charset="0"/>
                            </a:rPr>
                            <m:t>×100</m:t>
                          </m:r>
                        </m:e>
                      </m:d>
                    </m:oMath>
                  </m:oMathPara>
                </a14:m>
                <a:endParaRPr lang="ar-AE" sz="1200" dirty="0"/>
              </a:p>
              <a:p>
                <a:pPr marL="0" lvl="0" indent="0">
                  <a:buNone/>
                </a:pPr>
                <a:endParaRPr lang="ar-AE" sz="1200" dirty="0"/>
              </a:p>
              <a:p>
                <a:pPr marL="0" lvl="0" indent="0">
                  <a:buNone/>
                </a:pPr>
                <a14:m>
                  <m:oMathPara xmlns:m="http://schemas.openxmlformats.org/officeDocument/2006/math">
                    <m:oMathParaPr>
                      <m:jc m:val="center"/>
                    </m:oMathParaPr>
                    <m:oMath xmlns:m="http://schemas.openxmlformats.org/officeDocument/2006/math">
                      <m:r>
                        <m:rPr>
                          <m:nor/>
                        </m:rPr>
                        <a:rPr lang="en-CA" sz="1200"/>
                        <m:t>Win</m:t>
                      </m:r>
                      <m:r>
                        <m:rPr>
                          <m:nor/>
                        </m:rPr>
                        <a:rPr lang="en-CA" sz="1200"/>
                        <m:t> </m:t>
                      </m:r>
                      <m:r>
                        <m:rPr>
                          <m:nor/>
                        </m:rPr>
                        <a:rPr lang="en-CA" sz="1200"/>
                        <m:t>Loss</m:t>
                      </m:r>
                      <m:r>
                        <m:rPr>
                          <m:nor/>
                        </m:rPr>
                        <a:rPr lang="en-CA" sz="1200"/>
                        <m:t> </m:t>
                      </m:r>
                      <m:r>
                        <m:rPr>
                          <m:nor/>
                        </m:rPr>
                        <a:rPr lang="en-CA" sz="1200"/>
                        <m:t>Ratio</m:t>
                      </m:r>
                      <m:r>
                        <a:rPr lang="en-CA" sz="1200">
                          <a:latin typeface="Cambria Math" panose="02040503050406030204" pitchFamily="18" charset="0"/>
                        </a:rPr>
                        <m:t>=</m:t>
                      </m:r>
                      <m:f>
                        <m:fPr>
                          <m:ctrlPr>
                            <a:rPr lang="ar-AE" sz="1200" i="1">
                              <a:latin typeface="Cambria Math" panose="02040503050406030204" pitchFamily="18" charset="0"/>
                            </a:rPr>
                          </m:ctrlPr>
                        </m:fPr>
                        <m:num>
                          <m:r>
                            <a:rPr lang="ar-AE" sz="1200">
                              <a:latin typeface="Cambria Math" panose="02040503050406030204" pitchFamily="18" charset="0"/>
                            </a:rPr>
                            <m:t>∑</m:t>
                          </m:r>
                          <m:d>
                            <m:dPr>
                              <m:ctrlPr>
                                <a:rPr lang="ar-AE" sz="1200" i="1">
                                  <a:latin typeface="Cambria Math" panose="02040503050406030204" pitchFamily="18" charset="0"/>
                                </a:rPr>
                              </m:ctrlPr>
                            </m:dPr>
                            <m:e>
                              <m:r>
                                <m:rPr>
                                  <m:nor/>
                                </m:rPr>
                                <a:rPr lang="en-CA" sz="1200"/>
                                <m:t>Returns</m:t>
                              </m:r>
                              <m:r>
                                <a:rPr lang="en-CA" sz="1200">
                                  <a:latin typeface="Cambria Math" panose="02040503050406030204" pitchFamily="18" charset="0"/>
                                </a:rPr>
                                <m:t>&gt;0</m:t>
                              </m:r>
                            </m:e>
                          </m:d>
                        </m:num>
                        <m:den>
                          <m:r>
                            <a:rPr lang="ar-AE" sz="1200">
                              <a:latin typeface="Cambria Math" panose="02040503050406030204" pitchFamily="18" charset="0"/>
                            </a:rPr>
                            <m:t>∑</m:t>
                          </m:r>
                          <m:d>
                            <m:dPr>
                              <m:ctrlPr>
                                <a:rPr lang="ar-AE" sz="1200" i="1">
                                  <a:latin typeface="Cambria Math" panose="02040503050406030204" pitchFamily="18" charset="0"/>
                                </a:rPr>
                              </m:ctrlPr>
                            </m:dPr>
                            <m:e>
                              <m:r>
                                <m:rPr>
                                  <m:nor/>
                                </m:rPr>
                                <a:rPr lang="en-CA" sz="1200"/>
                                <m:t>Returns</m:t>
                              </m:r>
                              <m:r>
                                <a:rPr lang="en-CA" sz="1200">
                                  <a:latin typeface="Cambria Math" panose="02040503050406030204" pitchFamily="18" charset="0"/>
                                </a:rPr>
                                <m:t>&lt;0</m:t>
                              </m:r>
                            </m:e>
                          </m:d>
                        </m:den>
                      </m:f>
                    </m:oMath>
                  </m:oMathPara>
                </a14:m>
                <a:endParaRPr lang="ar-AE" sz="1200" dirty="0"/>
              </a:p>
              <a:p>
                <a:pPr marL="0" lvl="0" indent="0">
                  <a:buNone/>
                </a:pPr>
                <a:endParaRPr lang="ar-AE" sz="1200" dirty="0"/>
              </a:p>
              <a:p>
                <a:pPr marL="0" lvl="0" indent="0">
                  <a:buNone/>
                </a:pPr>
                <a14:m>
                  <m:oMathPara xmlns:m="http://schemas.openxmlformats.org/officeDocument/2006/math">
                    <m:oMathParaPr>
                      <m:jc m:val="center"/>
                    </m:oMathParaPr>
                    <m:oMath xmlns:m="http://schemas.openxmlformats.org/officeDocument/2006/math">
                      <m:r>
                        <m:rPr>
                          <m:nor/>
                        </m:rPr>
                        <a:rPr lang="en-CA" sz="1200"/>
                        <m:t>Risk</m:t>
                      </m:r>
                      <m:r>
                        <m:rPr>
                          <m:nor/>
                        </m:rPr>
                        <a:rPr lang="en-CA" sz="1200"/>
                        <m:t> </m:t>
                      </m:r>
                      <m:r>
                        <m:rPr>
                          <m:nor/>
                        </m:rPr>
                        <a:rPr lang="en-CA" sz="1200"/>
                        <m:t>Reward</m:t>
                      </m:r>
                      <m:r>
                        <m:rPr>
                          <m:nor/>
                        </m:rPr>
                        <a:rPr lang="en-CA" sz="1200"/>
                        <m:t> </m:t>
                      </m:r>
                      <m:r>
                        <m:rPr>
                          <m:nor/>
                        </m:rPr>
                        <a:rPr lang="en-CA" sz="1200"/>
                        <m:t>Ratio</m:t>
                      </m:r>
                      <m:r>
                        <a:rPr lang="en-CA" sz="1200">
                          <a:latin typeface="Cambria Math" panose="02040503050406030204" pitchFamily="18" charset="0"/>
                        </a:rPr>
                        <m:t>=</m:t>
                      </m:r>
                      <m:f>
                        <m:fPr>
                          <m:ctrlPr>
                            <a:rPr lang="ar-AE" sz="1200" i="1">
                              <a:latin typeface="Cambria Math" panose="02040503050406030204" pitchFamily="18" charset="0"/>
                            </a:rPr>
                          </m:ctrlPr>
                        </m:fPr>
                        <m:num>
                          <m:r>
                            <m:rPr>
                              <m:nor/>
                            </m:rPr>
                            <a:rPr lang="en-CA" sz="1200"/>
                            <m:t>Average</m:t>
                          </m:r>
                          <m:r>
                            <m:rPr>
                              <m:nor/>
                            </m:rPr>
                            <a:rPr lang="en-CA" sz="1200"/>
                            <m:t> </m:t>
                          </m:r>
                          <m:r>
                            <m:rPr>
                              <m:nor/>
                            </m:rPr>
                            <a:rPr lang="en-CA" sz="1200"/>
                            <m:t>Earnings</m:t>
                          </m:r>
                        </m:num>
                        <m:den>
                          <m:r>
                            <a:rPr lang="ar-AE" sz="1200">
                              <a:latin typeface="Cambria Math" panose="02040503050406030204" pitchFamily="18" charset="0"/>
                            </a:rPr>
                            <m:t>−</m:t>
                          </m:r>
                          <m:r>
                            <m:rPr>
                              <m:nor/>
                            </m:rPr>
                            <a:rPr lang="en-CA" sz="1200"/>
                            <m:t>Average</m:t>
                          </m:r>
                          <m:r>
                            <m:rPr>
                              <m:nor/>
                            </m:rPr>
                            <a:rPr lang="en-CA" sz="1200"/>
                            <m:t> </m:t>
                          </m:r>
                          <m:r>
                            <m:rPr>
                              <m:nor/>
                            </m:rPr>
                            <a:rPr lang="en-CA" sz="1200"/>
                            <m:t>Losses</m:t>
                          </m:r>
                        </m:den>
                      </m:f>
                    </m:oMath>
                  </m:oMathPara>
                </a14:m>
                <a:endParaRPr sz="12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a:stretch>
              </a:blipFill>
            </p:spPr>
            <p:txBody>
              <a:bodyPr/>
              <a:lstStyle/>
              <a:p>
                <a:r>
                  <a:rPr lang="en-US">
                    <a:noFill/>
                  </a:rPr>
                  <a:t> </a:t>
                </a:r>
              </a:p>
            </p:txBody>
          </p:sp>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5153"/>
            <a:ext cx="8216899" cy="527448"/>
          </a:xfrm>
        </p:spPr>
        <p:txBody>
          <a:bodyPr>
            <a:normAutofit/>
          </a:bodyPr>
          <a:lstStyle/>
          <a:p>
            <a:pPr marL="0" lvl="0" indent="0" algn="ctr">
              <a:buNone/>
            </a:pPr>
            <a:r>
              <a:rPr lang="en-CA" sz="2500" b="0" dirty="0"/>
              <a:t>HODL - Buy-and-hold the SPY exchange-traded fund (ETF)</a:t>
            </a:r>
          </a:p>
        </p:txBody>
      </p:sp>
      <p:sp>
        <p:nvSpPr>
          <p:cNvPr id="4" name="Text Placeholder 3"/>
          <p:cNvSpPr>
            <a:spLocks noGrp="1"/>
          </p:cNvSpPr>
          <p:nvPr>
            <p:ph type="body" sz="half" idx="2"/>
          </p:nvPr>
        </p:nvSpPr>
        <p:spPr/>
        <p:txBody>
          <a:bodyPr>
            <a:normAutofit/>
          </a:bodyPr>
          <a:lstStyle/>
          <a:p>
            <a:pPr marL="342900" lvl="0" indent="-342900">
              <a:buAutoNum type="arabicPeriod"/>
            </a:pPr>
            <a:r>
              <a:rPr sz="1200" dirty="0"/>
              <a:t>This strategy offers simplicity and ease of execution, requiring minimal time and effort for implementation.</a:t>
            </a:r>
          </a:p>
          <a:p>
            <a:pPr marL="342900" lvl="0" indent="-342900">
              <a:buAutoNum type="arabicPeriod"/>
            </a:pPr>
            <a:r>
              <a:rPr sz="1200" dirty="0"/>
              <a:t>It provides significant compound growth potential with a robust CAGR of 10.31%.</a:t>
            </a:r>
          </a:p>
          <a:p>
            <a:pPr marL="342900" lvl="0" indent="-342900">
              <a:buAutoNum type="arabicPeriod"/>
            </a:pPr>
            <a:r>
              <a:rPr sz="1200" dirty="0"/>
              <a:t>The strategy entails low transaction costs and tax efficiency due to minimal trading activity.</a:t>
            </a:r>
          </a:p>
          <a:p>
            <a:pPr marL="342900" lvl="0" indent="-342900">
              <a:buAutoNum type="arabicPeriod"/>
            </a:pPr>
            <a:r>
              <a:rPr sz="1200" dirty="0"/>
              <a:t>It provides stable cashflows in terms of dividend to investors who prefer recurring cashflows.</a:t>
            </a:r>
          </a:p>
          <a:p>
            <a:pPr marL="342900" lvl="0" indent="-342900">
              <a:buAutoNum type="arabicPeriod"/>
            </a:pPr>
            <a:r>
              <a:rPr sz="1200" dirty="0"/>
              <a:t>The strategy’s lack of flexibility may result in missed opportunities to adjust to changing market conditions.</a:t>
            </a:r>
          </a:p>
        </p:txBody>
      </p:sp>
      <p:pic>
        <p:nvPicPr>
          <p:cNvPr id="3" name="Picture 1" descr="project_1_feb25_files/figure-pptx/cell-8-output-1.png"/>
          <p:cNvPicPr>
            <a:picLocks noGrp="1" noChangeAspect="1"/>
          </p:cNvPicPr>
          <p:nvPr/>
        </p:nvPicPr>
        <p:blipFill>
          <a:blip r:embed="rId2"/>
          <a:stretch>
            <a:fillRect/>
          </a:stretch>
        </p:blipFill>
        <p:spPr bwMode="auto">
          <a:xfrm>
            <a:off x="3568700" y="1155700"/>
            <a:ext cx="5105400" cy="2463800"/>
          </a:xfrm>
          <a:prstGeom prst="rect">
            <a:avLst/>
          </a:prstGeom>
          <a:noFill/>
          <a:ln w="9525">
            <a:noFill/>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123034" cy="871538"/>
          </a:xfrm>
        </p:spPr>
        <p:txBody>
          <a:bodyPr>
            <a:noAutofit/>
          </a:bodyPr>
          <a:lstStyle/>
          <a:p>
            <a:pPr marL="0" lvl="0" indent="0" algn="ctr">
              <a:buNone/>
            </a:pPr>
            <a:r>
              <a:rPr sz="2500" b="0" dirty="0"/>
              <a:t>INTRADAY - Hold SPY intraday only (i.e., buy at open and sell at close)</a:t>
            </a:r>
          </a:p>
        </p:txBody>
      </p:sp>
      <p:sp>
        <p:nvSpPr>
          <p:cNvPr id="4" name="Text Placeholder 3"/>
          <p:cNvSpPr>
            <a:spLocks noGrp="1"/>
          </p:cNvSpPr>
          <p:nvPr>
            <p:ph type="body" sz="half" idx="2"/>
          </p:nvPr>
        </p:nvSpPr>
        <p:spPr/>
        <p:txBody>
          <a:bodyPr>
            <a:normAutofit fontScale="92500" lnSpcReduction="20000"/>
          </a:bodyPr>
          <a:lstStyle/>
          <a:p>
            <a:pPr marL="342900" lvl="0" indent="-342900">
              <a:buAutoNum type="arabicPeriod"/>
            </a:pPr>
            <a:r>
              <a:rPr sz="1300" dirty="0"/>
              <a:t>As the invested capital is converted to cash at the close, the investor’s capital is in a liquid state.</a:t>
            </a:r>
          </a:p>
          <a:p>
            <a:pPr marL="342900" lvl="0" indent="-342900">
              <a:buAutoNum type="arabicPeriod"/>
            </a:pPr>
            <a:r>
              <a:rPr sz="1300" dirty="0"/>
              <a:t>While investors are exposed to increased intraday volatility, this also presents opportunities for taking advantage of short-term positive price fluctuations</a:t>
            </a:r>
          </a:p>
          <a:p>
            <a:pPr marL="342900" lvl="0" indent="-342900">
              <a:buAutoNum type="arabicPeriod"/>
            </a:pPr>
            <a:r>
              <a:rPr sz="1300" dirty="0"/>
              <a:t>The strategy minimizes overnight market exposure, reducing the impact of overnight news or events.</a:t>
            </a:r>
          </a:p>
          <a:p>
            <a:pPr marL="342900" lvl="0" indent="-342900">
              <a:buAutoNum type="arabicPeriod"/>
            </a:pPr>
            <a:r>
              <a:rPr sz="1300" dirty="0"/>
              <a:t>It incurs frequent trading fees and potentially higher taxes due to short-term capital gains.</a:t>
            </a:r>
          </a:p>
          <a:p>
            <a:pPr marL="342900" lvl="0" indent="-342900">
              <a:buAutoNum type="arabicPeriod"/>
            </a:pPr>
            <a:r>
              <a:rPr sz="1300" dirty="0"/>
              <a:t>It may limit potential gains by selling at the market close, missing out on potential overnight gains.</a:t>
            </a:r>
          </a:p>
          <a:p>
            <a:pPr marL="0" lvl="0" indent="0">
              <a:buNone/>
            </a:pPr>
            <a:endParaRPr lang="en-CA" sz="1100" i="1" dirty="0"/>
          </a:p>
          <a:p>
            <a:pPr marL="0" lvl="0" indent="0">
              <a:buNone/>
            </a:pPr>
            <a:r>
              <a:rPr sz="1100" i="1" dirty="0"/>
              <a:t>Interesting Observation -</a:t>
            </a:r>
          </a:p>
          <a:p>
            <a:pPr marL="0" lvl="0" indent="0">
              <a:buNone/>
            </a:pPr>
            <a:r>
              <a:rPr sz="1100" i="1" dirty="0"/>
              <a:t>Upon close observation of the data, since March 2009, the strategy has been performing consistently well and has shown a return of approximately 164%.</a:t>
            </a:r>
          </a:p>
        </p:txBody>
      </p:sp>
      <p:pic>
        <p:nvPicPr>
          <p:cNvPr id="3" name="Picture 1" descr="project_1_feb25_files/figure-pptx/cell-10-output-1.png"/>
          <p:cNvPicPr>
            <a:picLocks noGrp="1" noChangeAspect="1"/>
          </p:cNvPicPr>
          <p:nvPr/>
        </p:nvPicPr>
        <p:blipFill>
          <a:blip r:embed="rId2"/>
          <a:stretch>
            <a:fillRect/>
          </a:stretch>
        </p:blipFill>
        <p:spPr bwMode="auto">
          <a:xfrm>
            <a:off x="3568700" y="1155700"/>
            <a:ext cx="5105400" cy="2489200"/>
          </a:xfrm>
          <a:prstGeom prst="rect">
            <a:avLst/>
          </a:prstGeom>
          <a:noFill/>
          <a:ln w="9525">
            <a:noFill/>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16899" cy="871538"/>
          </a:xfrm>
        </p:spPr>
        <p:txBody>
          <a:bodyPr>
            <a:noAutofit/>
          </a:bodyPr>
          <a:lstStyle/>
          <a:p>
            <a:pPr marL="0" lvl="0" indent="0" algn="ctr">
              <a:buNone/>
            </a:pPr>
            <a:r>
              <a:rPr sz="2500" b="0" dirty="0"/>
              <a:t>OVERNIGHT - Hold SPY overnight only (i.e., buy at close and sell at open)</a:t>
            </a:r>
          </a:p>
        </p:txBody>
      </p:sp>
      <p:sp>
        <p:nvSpPr>
          <p:cNvPr id="4" name="Text Placeholder 3"/>
          <p:cNvSpPr>
            <a:spLocks noGrp="1"/>
          </p:cNvSpPr>
          <p:nvPr>
            <p:ph type="body" sz="half" idx="2"/>
          </p:nvPr>
        </p:nvSpPr>
        <p:spPr/>
        <p:txBody>
          <a:bodyPr>
            <a:noAutofit/>
          </a:bodyPr>
          <a:lstStyle/>
          <a:p>
            <a:pPr marL="342900" lvl="0" indent="-342900">
              <a:buAutoNum type="arabicPeriod"/>
            </a:pPr>
            <a:r>
              <a:rPr sz="1200" dirty="0"/>
              <a:t>This strategy benefits from overnight market movements, potentially capturing overnight gains while minimizing intraday volatility.</a:t>
            </a:r>
          </a:p>
          <a:p>
            <a:pPr marL="342900" lvl="0" indent="-342900">
              <a:buAutoNum type="arabicPeriod"/>
            </a:pPr>
            <a:r>
              <a:rPr sz="1200" dirty="0"/>
              <a:t>It offers the opportunity for investors to participate in extended market hours without the need for constant monitoring during the trading day.</a:t>
            </a:r>
          </a:p>
          <a:p>
            <a:pPr marL="342900" lvl="0" indent="-342900">
              <a:buAutoNum type="arabicPeriod"/>
            </a:pPr>
            <a:r>
              <a:rPr sz="1200" dirty="0"/>
              <a:t>However, it exposes investors to overnight risks, including gap-downs or gap-ups, which can result in significant losses.</a:t>
            </a:r>
          </a:p>
          <a:p>
            <a:pPr marL="342900" lvl="0" indent="-342900">
              <a:buAutoNum type="arabicPeriod"/>
            </a:pPr>
            <a:r>
              <a:rPr sz="1200" dirty="0"/>
              <a:t>It incurs frequent trading fees and potentially higher taxes due to short-term capital gains.</a:t>
            </a:r>
          </a:p>
          <a:p>
            <a:pPr marL="342900" lvl="0" indent="-342900">
              <a:buAutoNum type="arabicPeriod"/>
            </a:pPr>
            <a:r>
              <a:rPr sz="1200" dirty="0"/>
              <a:t>This strategy’s reliance on overnight movements may result in missed intraday opportunities.</a:t>
            </a:r>
          </a:p>
        </p:txBody>
      </p:sp>
      <p:pic>
        <p:nvPicPr>
          <p:cNvPr id="3" name="Picture 1" descr="project_1_feb25_files/figure-pptx/cell-12-output-1.png"/>
          <p:cNvPicPr>
            <a:picLocks noGrp="1" noChangeAspect="1"/>
          </p:cNvPicPr>
          <p:nvPr/>
        </p:nvPicPr>
        <p:blipFill>
          <a:blip r:embed="rId2"/>
          <a:stretch>
            <a:fillRect/>
          </a:stretch>
        </p:blipFill>
        <p:spPr bwMode="auto">
          <a:xfrm>
            <a:off x="3568700" y="1155700"/>
            <a:ext cx="5105400" cy="2463800"/>
          </a:xfrm>
          <a:prstGeom prst="rect">
            <a:avLst/>
          </a:prstGeom>
          <a:noFill/>
          <a:ln w="9525">
            <a:noFill/>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8216899" cy="871538"/>
          </a:xfrm>
        </p:spPr>
        <p:txBody>
          <a:bodyPr>
            <a:noAutofit/>
          </a:bodyPr>
          <a:lstStyle/>
          <a:p>
            <a:pPr marL="0" lvl="0" indent="0" algn="ctr">
              <a:buNone/>
            </a:pPr>
            <a:r>
              <a:rPr sz="2500" b="0" dirty="0"/>
              <a:t>TRIMMING - Buy-and-hold SPY except for worst 3 days and best 3 days each year</a:t>
            </a:r>
          </a:p>
        </p:txBody>
      </p:sp>
      <p:sp>
        <p:nvSpPr>
          <p:cNvPr id="4" name="Text Placeholder 3"/>
          <p:cNvSpPr>
            <a:spLocks noGrp="1"/>
          </p:cNvSpPr>
          <p:nvPr>
            <p:ph type="body" sz="half" idx="2"/>
          </p:nvPr>
        </p:nvSpPr>
        <p:spPr/>
        <p:txBody>
          <a:bodyPr>
            <a:normAutofit/>
          </a:bodyPr>
          <a:lstStyle/>
          <a:p>
            <a:pPr marL="342900" lvl="0" indent="-342900">
              <a:buAutoNum type="arabicPeriod"/>
            </a:pPr>
            <a:r>
              <a:rPr sz="1200" dirty="0"/>
              <a:t>This strategy aims to eliminate the impact of extreme market movements by excluding the worst and best days each year, reducing portfolio volatility.</a:t>
            </a:r>
          </a:p>
          <a:p>
            <a:pPr marL="342900" lvl="0" indent="-342900">
              <a:buAutoNum type="arabicPeriod"/>
            </a:pPr>
            <a:r>
              <a:rPr sz="1200" dirty="0"/>
              <a:t>This strategy requires predicting the worst and best days, which is not possible in the real world.</a:t>
            </a:r>
          </a:p>
          <a:p>
            <a:pPr marL="342900" lvl="0" indent="-342900">
              <a:buAutoNum type="arabicPeriod"/>
            </a:pPr>
            <a:r>
              <a:rPr sz="1200" dirty="0"/>
              <a:t>Compared to other strategies like intraday or overnight trading, trimming SPY eliminates the need for active monitoring and frequent trading, reducing transaction costs and tax implications.</a:t>
            </a:r>
          </a:p>
          <a:p>
            <a:pPr marL="342900" lvl="0" indent="-342900">
              <a:buAutoNum type="arabicPeriod"/>
            </a:pPr>
            <a:r>
              <a:rPr sz="1200" dirty="0"/>
              <a:t>The reason this strategy gives the best returns compared to the other three, is because the percentage absolute change on worst days is greater than the best days.</a:t>
            </a:r>
          </a:p>
        </p:txBody>
      </p:sp>
      <p:pic>
        <p:nvPicPr>
          <p:cNvPr id="3" name="Picture 1" descr="project_1_feb25_files/figure-pptx/cell-13-output-1.png"/>
          <p:cNvPicPr>
            <a:picLocks noGrp="1" noChangeAspect="1"/>
          </p:cNvPicPr>
          <p:nvPr/>
        </p:nvPicPr>
        <p:blipFill>
          <a:blip r:embed="rId2"/>
          <a:stretch>
            <a:fillRect/>
          </a:stretch>
        </p:blipFill>
        <p:spPr bwMode="auto">
          <a:xfrm>
            <a:off x="3568700" y="1155700"/>
            <a:ext cx="5105400" cy="2463800"/>
          </a:xfrm>
          <a:prstGeom prst="rect">
            <a:avLst/>
          </a:prstGeom>
          <a:noFill/>
          <a:ln w="9525">
            <a:noFill/>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marL="0" lvl="0" indent="0">
              <a:buNone/>
            </a:pPr>
            <a:r>
              <a:rPr dirty="0"/>
              <a:t>Statistics for TRIMMING</a:t>
            </a:r>
          </a:p>
        </p:txBody>
      </p:sp>
      <p:sp>
        <p:nvSpPr>
          <p:cNvPr id="4" name="Text Placeholder 3"/>
          <p:cNvSpPr>
            <a:spLocks noGrp="1"/>
          </p:cNvSpPr>
          <p:nvPr>
            <p:ph type="body" sz="half" idx="2"/>
          </p:nvPr>
        </p:nvSpPr>
        <p:spPr/>
        <p:txBody>
          <a:bodyPr/>
          <a:lstStyle/>
          <a:p>
            <a:pPr lvl="0"/>
            <a:r>
              <a:rPr dirty="0"/>
              <a:t>We observe that eliminating a greater number of the best and worst days results in better returns and lower risk.</a:t>
            </a:r>
          </a:p>
        </p:txBody>
      </p:sp>
      <p:graphicFrame>
        <p:nvGraphicFramePr>
          <p:cNvPr id="6" name="Content Placeholder 5"/>
          <p:cNvGraphicFramePr>
            <a:graphicFrameLocks noGrp="1"/>
          </p:cNvGraphicFramePr>
          <p:nvPr>
            <p:ph idx="1"/>
          </p:nvPr>
        </p:nvGraphicFramePr>
        <p:xfrm>
          <a:off x="3568700" y="203200"/>
          <a:ext cx="5080000" cy="1988820"/>
        </p:xfrm>
        <a:graphic>
          <a:graphicData uri="http://schemas.openxmlformats.org/drawingml/2006/table">
            <a:tbl>
              <a:tblPr firstRow="1" bandRow="1">
                <a:tableStyleId>{5C22544A-7EE6-4342-B048-85BDC9FD1C3A}</a:tableStyleId>
              </a:tblPr>
              <a:tblGrid>
                <a:gridCol w="1270000">
                  <a:extLst>
                    <a:ext uri="{9D8B030D-6E8A-4147-A177-3AD203B41FA5}">
                      <a16:colId xmlns:a16="http://schemas.microsoft.com/office/drawing/2014/main" val="20000"/>
                    </a:ext>
                  </a:extLst>
                </a:gridCol>
                <a:gridCol w="1270000">
                  <a:extLst>
                    <a:ext uri="{9D8B030D-6E8A-4147-A177-3AD203B41FA5}">
                      <a16:colId xmlns:a16="http://schemas.microsoft.com/office/drawing/2014/main" val="20001"/>
                    </a:ext>
                  </a:extLst>
                </a:gridCol>
                <a:gridCol w="1270000">
                  <a:extLst>
                    <a:ext uri="{9D8B030D-6E8A-4147-A177-3AD203B41FA5}">
                      <a16:colId xmlns:a16="http://schemas.microsoft.com/office/drawing/2014/main" val="20002"/>
                    </a:ext>
                  </a:extLst>
                </a:gridCol>
                <a:gridCol w="1270000">
                  <a:extLst>
                    <a:ext uri="{9D8B030D-6E8A-4147-A177-3AD203B41FA5}">
                      <a16:colId xmlns:a16="http://schemas.microsoft.com/office/drawing/2014/main" val="20003"/>
                    </a:ext>
                  </a:extLst>
                </a:gridCol>
              </a:tblGrid>
              <a:tr h="0">
                <a:tc>
                  <a:txBody>
                    <a:bodyPr/>
                    <a:lstStyle/>
                    <a:p>
                      <a:pPr marL="0" lvl="0" indent="0">
                        <a:buNone/>
                      </a:pPr>
                      <a:r>
                        <a:t>Metric</a:t>
                      </a:r>
                    </a:p>
                  </a:txBody>
                  <a:tcPr/>
                </a:tc>
                <a:tc>
                  <a:txBody>
                    <a:bodyPr/>
                    <a:lstStyle/>
                    <a:p>
                      <a:pPr marL="0" lvl="0" indent="0">
                        <a:buNone/>
                      </a:pPr>
                      <a:r>
                        <a:t>n = 1</a:t>
                      </a:r>
                    </a:p>
                  </a:txBody>
                  <a:tcPr/>
                </a:tc>
                <a:tc>
                  <a:txBody>
                    <a:bodyPr/>
                    <a:lstStyle/>
                    <a:p>
                      <a:pPr marL="0" lvl="0" indent="0">
                        <a:buNone/>
                      </a:pPr>
                      <a:r>
                        <a:t>n = 2</a:t>
                      </a:r>
                    </a:p>
                  </a:txBody>
                  <a:tcPr/>
                </a:tc>
                <a:tc>
                  <a:txBody>
                    <a:bodyPr/>
                    <a:lstStyle/>
                    <a:p>
                      <a:pPr marL="0" lvl="0" indent="0">
                        <a:buNone/>
                      </a:pPr>
                      <a:r>
                        <a:t>n = 3</a:t>
                      </a:r>
                    </a:p>
                  </a:txBody>
                  <a:tcPr/>
                </a:tc>
                <a:extLst>
                  <a:ext uri="{0D108BD9-81ED-4DB2-BD59-A6C34878D82A}">
                    <a16:rowId xmlns:a16="http://schemas.microsoft.com/office/drawing/2014/main" val="10000"/>
                  </a:ext>
                </a:extLst>
              </a:tr>
              <a:tr h="0">
                <a:tc>
                  <a:txBody>
                    <a:bodyPr/>
                    <a:lstStyle/>
                    <a:p>
                      <a:pPr marL="0" lvl="0" indent="0">
                        <a:buNone/>
                      </a:pPr>
                      <a:r>
                        <a:t>Ending Value of Portfolio</a:t>
                      </a:r>
                    </a:p>
                  </a:txBody>
                  <a:tcPr/>
                </a:tc>
                <a:tc>
                  <a:txBody>
                    <a:bodyPr/>
                    <a:lstStyle/>
                    <a:p>
                      <a:pPr marL="0" lvl="0" indent="0">
                        <a:buNone/>
                      </a:pPr>
                      <a:r>
                        <a:rPr dirty="0"/>
                        <a:t>$201,147.36</a:t>
                      </a:r>
                    </a:p>
                  </a:txBody>
                  <a:tcPr/>
                </a:tc>
                <a:tc>
                  <a:txBody>
                    <a:bodyPr/>
                    <a:lstStyle/>
                    <a:p>
                      <a:pPr marL="0" lvl="0" indent="0">
                        <a:buNone/>
                      </a:pPr>
                      <a:r>
                        <a:t>$208,214.70</a:t>
                      </a:r>
                    </a:p>
                  </a:txBody>
                  <a:tcPr/>
                </a:tc>
                <a:tc>
                  <a:txBody>
                    <a:bodyPr/>
                    <a:lstStyle/>
                    <a:p>
                      <a:pPr marL="0" lvl="0" indent="0">
                        <a:buNone/>
                      </a:pPr>
                      <a:r>
                        <a:t>$221,024.03</a:t>
                      </a:r>
                    </a:p>
                  </a:txBody>
                  <a:tcPr/>
                </a:tc>
                <a:extLst>
                  <a:ext uri="{0D108BD9-81ED-4DB2-BD59-A6C34878D82A}">
                    <a16:rowId xmlns:a16="http://schemas.microsoft.com/office/drawing/2014/main" val="10001"/>
                  </a:ext>
                </a:extLst>
              </a:tr>
              <a:tr h="0">
                <a:tc>
                  <a:txBody>
                    <a:bodyPr/>
                    <a:lstStyle/>
                    <a:p>
                      <a:pPr marL="0" lvl="0" indent="0">
                        <a:buNone/>
                      </a:pPr>
                      <a:r>
                        <a:t>CAGR</a:t>
                      </a:r>
                    </a:p>
                  </a:txBody>
                  <a:tcPr/>
                </a:tc>
                <a:tc>
                  <a:txBody>
                    <a:bodyPr/>
                    <a:lstStyle/>
                    <a:p>
                      <a:pPr marL="0" lvl="0" indent="0">
                        <a:buNone/>
                      </a:pPr>
                      <a:r>
                        <a:t>10.4963%</a:t>
                      </a:r>
                    </a:p>
                  </a:txBody>
                  <a:tcPr/>
                </a:tc>
                <a:tc>
                  <a:txBody>
                    <a:bodyPr/>
                    <a:lstStyle/>
                    <a:p>
                      <a:pPr marL="0" lvl="0" indent="0">
                        <a:buNone/>
                      </a:pPr>
                      <a:r>
                        <a:t>10.6236%</a:t>
                      </a:r>
                    </a:p>
                  </a:txBody>
                  <a:tcPr/>
                </a:tc>
                <a:tc>
                  <a:txBody>
                    <a:bodyPr/>
                    <a:lstStyle/>
                    <a:p>
                      <a:pPr marL="0" lvl="0" indent="0">
                        <a:buNone/>
                      </a:pPr>
                      <a:r>
                        <a:t>10.8440%</a:t>
                      </a:r>
                    </a:p>
                  </a:txBody>
                  <a:tcPr/>
                </a:tc>
                <a:extLst>
                  <a:ext uri="{0D108BD9-81ED-4DB2-BD59-A6C34878D82A}">
                    <a16:rowId xmlns:a16="http://schemas.microsoft.com/office/drawing/2014/main" val="10002"/>
                  </a:ext>
                </a:extLst>
              </a:tr>
              <a:tr h="0">
                <a:tc>
                  <a:txBody>
                    <a:bodyPr/>
                    <a:lstStyle/>
                    <a:p>
                      <a:pPr marL="0" lvl="0" indent="0">
                        <a:buNone/>
                      </a:pPr>
                      <a:r>
                        <a:rPr dirty="0"/>
                        <a:t>Volatility</a:t>
                      </a:r>
                    </a:p>
                  </a:txBody>
                  <a:tcPr/>
                </a:tc>
                <a:tc>
                  <a:txBody>
                    <a:bodyPr/>
                    <a:lstStyle/>
                    <a:p>
                      <a:pPr marL="0" lvl="0" indent="0">
                        <a:buNone/>
                      </a:pPr>
                      <a:r>
                        <a:t>17.61%</a:t>
                      </a:r>
                    </a:p>
                  </a:txBody>
                  <a:tcPr/>
                </a:tc>
                <a:tc>
                  <a:txBody>
                    <a:bodyPr/>
                    <a:lstStyle/>
                    <a:p>
                      <a:pPr marL="0" lvl="0" indent="0">
                        <a:buNone/>
                      </a:pPr>
                      <a:r>
                        <a:t>16.80%</a:t>
                      </a:r>
                    </a:p>
                  </a:txBody>
                  <a:tcPr/>
                </a:tc>
                <a:tc>
                  <a:txBody>
                    <a:bodyPr/>
                    <a:lstStyle/>
                    <a:p>
                      <a:pPr marL="0" lvl="0" indent="0">
                        <a:buNone/>
                      </a:pPr>
                      <a:r>
                        <a:t>16.21%</a:t>
                      </a:r>
                    </a:p>
                  </a:txBody>
                  <a:tcPr/>
                </a:tc>
                <a:extLst>
                  <a:ext uri="{0D108BD9-81ED-4DB2-BD59-A6C34878D82A}">
                    <a16:rowId xmlns:a16="http://schemas.microsoft.com/office/drawing/2014/main" val="10003"/>
                  </a:ext>
                </a:extLst>
              </a:tr>
              <a:tr h="0">
                <a:tc>
                  <a:txBody>
                    <a:bodyPr/>
                    <a:lstStyle/>
                    <a:p>
                      <a:pPr marL="0" lvl="0" indent="0">
                        <a:buNone/>
                      </a:pPr>
                      <a:r>
                        <a:t>Sharpe Ratio</a:t>
                      </a:r>
                    </a:p>
                  </a:txBody>
                  <a:tcPr/>
                </a:tc>
                <a:tc>
                  <a:txBody>
                    <a:bodyPr/>
                    <a:lstStyle/>
                    <a:p>
                      <a:pPr marL="0" lvl="0" indent="0">
                        <a:buNone/>
                      </a:pPr>
                      <a:r>
                        <a:t>0.5919</a:t>
                      </a:r>
                    </a:p>
                  </a:txBody>
                  <a:tcPr/>
                </a:tc>
                <a:tc>
                  <a:txBody>
                    <a:bodyPr/>
                    <a:lstStyle/>
                    <a:p>
                      <a:pPr marL="0" lvl="0" indent="0">
                        <a:buNone/>
                      </a:pPr>
                      <a:r>
                        <a:t>0.6236</a:t>
                      </a:r>
                    </a:p>
                  </a:txBody>
                  <a:tcPr/>
                </a:tc>
                <a:tc>
                  <a:txBody>
                    <a:bodyPr/>
                    <a:lstStyle/>
                    <a:p>
                      <a:pPr marL="0" lvl="0" indent="0">
                        <a:buNone/>
                      </a:pPr>
                      <a:r>
                        <a:t>0.6576</a:t>
                      </a:r>
                    </a:p>
                  </a:txBody>
                  <a:tcPr/>
                </a:tc>
                <a:extLst>
                  <a:ext uri="{0D108BD9-81ED-4DB2-BD59-A6C34878D82A}">
                    <a16:rowId xmlns:a16="http://schemas.microsoft.com/office/drawing/2014/main" val="10004"/>
                  </a:ext>
                </a:extLst>
              </a:tr>
              <a:tr h="0">
                <a:tc>
                  <a:txBody>
                    <a:bodyPr/>
                    <a:lstStyle/>
                    <a:p>
                      <a:pPr marL="0" lvl="0" indent="0">
                        <a:buNone/>
                      </a:pPr>
                      <a:r>
                        <a:t>Value at Risk</a:t>
                      </a:r>
                    </a:p>
                  </a:txBody>
                  <a:tcPr/>
                </a:tc>
                <a:tc>
                  <a:txBody>
                    <a:bodyPr/>
                    <a:lstStyle/>
                    <a:p>
                      <a:pPr marL="0" lvl="0" indent="0">
                        <a:buNone/>
                      </a:pPr>
                      <a:r>
                        <a:t>0.0178</a:t>
                      </a:r>
                    </a:p>
                  </a:txBody>
                  <a:tcPr/>
                </a:tc>
                <a:tc>
                  <a:txBody>
                    <a:bodyPr/>
                    <a:lstStyle/>
                    <a:p>
                      <a:pPr marL="0" lvl="0" indent="0">
                        <a:buNone/>
                      </a:pPr>
                      <a:r>
                        <a:t>0.01716</a:t>
                      </a:r>
                    </a:p>
                  </a:txBody>
                  <a:tcPr/>
                </a:tc>
                <a:tc>
                  <a:txBody>
                    <a:bodyPr/>
                    <a:lstStyle/>
                    <a:p>
                      <a:pPr marL="0" lvl="0" indent="0">
                        <a:buNone/>
                      </a:pPr>
                      <a:r>
                        <a:rPr dirty="0"/>
                        <a:t>0.0167</a:t>
                      </a:r>
                    </a:p>
                  </a:txBody>
                  <a:tcPr/>
                </a:tc>
                <a:extLst>
                  <a:ext uri="{0D108BD9-81ED-4DB2-BD59-A6C34878D82A}">
                    <a16:rowId xmlns:a16="http://schemas.microsoft.com/office/drawing/2014/main" val="10005"/>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104</TotalTime>
  <Words>1256</Words>
  <Application>Microsoft Macintosh PowerPoint</Application>
  <PresentationFormat>On-screen Show (16:9)</PresentationFormat>
  <Paragraphs>143</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Cambria Math</vt:lpstr>
      <vt:lpstr>Office Theme</vt:lpstr>
      <vt:lpstr>Project 1</vt:lpstr>
      <vt:lpstr>Presentation by J.P. More-Gain</vt:lpstr>
      <vt:lpstr>To determine the most suitable investment strategy for you, consider the following factors:</vt:lpstr>
      <vt:lpstr>In our analysis, we have utilized the following formulas :</vt:lpstr>
      <vt:lpstr>HODL - Buy-and-hold the SPY exchange-traded fund (ETF)</vt:lpstr>
      <vt:lpstr>INTRADAY - Hold SPY intraday only (i.e., buy at open and sell at close)</vt:lpstr>
      <vt:lpstr>OVERNIGHT - Hold SPY overnight only (i.e., buy at close and sell at open)</vt:lpstr>
      <vt:lpstr>TRIMMING - Buy-and-hold SPY except for worst 3 days and best 3 days each year</vt:lpstr>
      <vt:lpstr>Statistics for TRIMMING</vt:lpstr>
      <vt:lpstr>Cumulative Plot</vt:lpstr>
      <vt:lpstr>Statistics of all strategies</vt:lpstr>
      <vt:lpstr>PowerPoint Presentation</vt:lpstr>
      <vt:lpstr>Histogram for Average Monthly Return</vt:lpstr>
      <vt:lpstr>PowerPoint Presentation</vt:lpstr>
      <vt:lpstr>PowerPoint Presentation</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dc:title>
  <dc:creator>J.P. More-Gain</dc:creator>
  <cp:keywords/>
  <cp:lastModifiedBy>Jay Vipul Gala</cp:lastModifiedBy>
  <cp:revision>2</cp:revision>
  <dcterms:created xsi:type="dcterms:W3CDTF">2024-02-26T23:42:20Z</dcterms:created>
  <dcterms:modified xsi:type="dcterms:W3CDTF">2024-02-27T04:47:44Z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y-affiliation">
    <vt:lpwstr/>
  </property>
  <property fmtid="{D5CDD505-2E9C-101B-9397-08002B2CF9AE}" pid="6" name="by-author">
    <vt:lpwstr/>
  </property>
  <property fmtid="{D5CDD505-2E9C-101B-9397-08002B2CF9AE}" pid="7" name="execute">
    <vt:lpwstr/>
  </property>
  <property fmtid="{D5CDD505-2E9C-101B-9397-08002B2CF9AE}" pid="8" name="header-includes">
    <vt:lpwstr/>
  </property>
  <property fmtid="{D5CDD505-2E9C-101B-9397-08002B2CF9AE}" pid="9" name="include-after">
    <vt:lpwstr/>
  </property>
  <property fmtid="{D5CDD505-2E9C-101B-9397-08002B2CF9AE}" pid="10" name="include-before">
    <vt:lpwstr/>
  </property>
  <property fmtid="{D5CDD505-2E9C-101B-9397-08002B2CF9AE}" pid="11" name="institute">
    <vt:lpwstr>D’Amore-McKim School of Business, Northeastern University</vt:lpwstr>
  </property>
  <property fmtid="{D5CDD505-2E9C-101B-9397-08002B2CF9AE}" pid="12" name="institutes">
    <vt:lpwstr/>
  </property>
  <property fmtid="{D5CDD505-2E9C-101B-9397-08002B2CF9AE}" pid="13" name="labels">
    <vt:lpwstr/>
  </property>
  <property fmtid="{D5CDD505-2E9C-101B-9397-08002B2CF9AE}" pid="14" name="subtitle">
    <vt:lpwstr>FINA 6333 – Spring 2024</vt:lpwstr>
  </property>
  <property fmtid="{D5CDD505-2E9C-101B-9397-08002B2CF9AE}" pid="15" name="toc-title">
    <vt:lpwstr>Table of contents</vt:lpwstr>
  </property>
</Properties>
</file>